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67" r:id="rId2"/>
    <p:sldId id="260" r:id="rId3"/>
    <p:sldId id="257" r:id="rId4"/>
    <p:sldId id="269" r:id="rId5"/>
    <p:sldId id="261" r:id="rId6"/>
    <p:sldId id="262" r:id="rId7"/>
    <p:sldId id="274" r:id="rId8"/>
    <p:sldId id="277" r:id="rId9"/>
    <p:sldId id="275" r:id="rId10"/>
    <p:sldId id="276" r:id="rId11"/>
    <p:sldId id="263" r:id="rId12"/>
    <p:sldId id="264" r:id="rId13"/>
    <p:sldId id="258" r:id="rId14"/>
    <p:sldId id="265" r:id="rId15"/>
    <p:sldId id="266" r:id="rId16"/>
    <p:sldId id="272" r:id="rId17"/>
  </p:sldIdLst>
  <p:sldSz cx="12192000" cy="6858000"/>
  <p:notesSz cx="7077075" cy="9418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5FB33-CFC9-433E-9E63-8D7F71769B27}" type="doc">
      <dgm:prSet loTypeId="urn:microsoft.com/office/officeart/2005/8/layout/venn2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714B0312-CC3C-4B78-B058-6BE49F6BDD47}">
      <dgm:prSet phldrT="[Text]" custT="1"/>
      <dgm:spPr/>
      <dgm:t>
        <a:bodyPr/>
        <a:lstStyle/>
        <a:p>
          <a:r>
            <a:rPr lang="en-CA" sz="2400" dirty="0"/>
            <a:t>Palliative Approach</a:t>
          </a:r>
          <a:endParaRPr lang="en-US" sz="2400" dirty="0"/>
        </a:p>
      </dgm:t>
    </dgm:pt>
    <dgm:pt modelId="{E84B3A78-DF4C-4955-AAA2-0A4790416C7B}" type="parTrans" cxnId="{FCB33892-ADB6-41A5-BE4F-C0D1A9FAE029}">
      <dgm:prSet/>
      <dgm:spPr/>
      <dgm:t>
        <a:bodyPr/>
        <a:lstStyle/>
        <a:p>
          <a:endParaRPr lang="en-US"/>
        </a:p>
      </dgm:t>
    </dgm:pt>
    <dgm:pt modelId="{6D6B1E52-3575-4A7B-97B9-E5AFB6B1B6E3}" type="sibTrans" cxnId="{FCB33892-ADB6-41A5-BE4F-C0D1A9FAE029}">
      <dgm:prSet/>
      <dgm:spPr/>
      <dgm:t>
        <a:bodyPr/>
        <a:lstStyle/>
        <a:p>
          <a:endParaRPr lang="en-US"/>
        </a:p>
      </dgm:t>
    </dgm:pt>
    <dgm:pt modelId="{6D555F34-6EC9-46A2-8C27-746823EC189A}">
      <dgm:prSet phldrT="[Text]" custT="1"/>
      <dgm:spPr/>
      <dgm:t>
        <a:bodyPr/>
        <a:lstStyle/>
        <a:p>
          <a:r>
            <a:rPr lang="en-CA" sz="2400" dirty="0"/>
            <a:t>Advanced Illness</a:t>
          </a:r>
          <a:endParaRPr lang="en-US" sz="2400" dirty="0"/>
        </a:p>
      </dgm:t>
    </dgm:pt>
    <dgm:pt modelId="{958244DF-4E04-4EAE-BED4-E2D6B67093AF}" type="parTrans" cxnId="{B12CBAB3-EC07-48AA-B135-E5387E39EFBB}">
      <dgm:prSet/>
      <dgm:spPr/>
      <dgm:t>
        <a:bodyPr/>
        <a:lstStyle/>
        <a:p>
          <a:endParaRPr lang="en-US"/>
        </a:p>
      </dgm:t>
    </dgm:pt>
    <dgm:pt modelId="{D3A0DF77-FEB1-4273-98B4-5B35383E35C3}" type="sibTrans" cxnId="{B12CBAB3-EC07-48AA-B135-E5387E39EFBB}">
      <dgm:prSet/>
      <dgm:spPr/>
      <dgm:t>
        <a:bodyPr/>
        <a:lstStyle/>
        <a:p>
          <a:endParaRPr lang="en-US"/>
        </a:p>
      </dgm:t>
    </dgm:pt>
    <dgm:pt modelId="{94F7CC09-C88F-4FD0-9B6C-4539E81FA82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CA" sz="2400" dirty="0"/>
            <a:t>Actively</a:t>
          </a:r>
        </a:p>
        <a:p>
          <a:pPr>
            <a:lnSpc>
              <a:spcPct val="100000"/>
            </a:lnSpc>
          </a:pPr>
          <a:r>
            <a:rPr lang="en-CA" sz="2400" dirty="0"/>
            <a:t>Dying</a:t>
          </a:r>
          <a:endParaRPr lang="en-US" sz="2400" dirty="0"/>
        </a:p>
      </dgm:t>
    </dgm:pt>
    <dgm:pt modelId="{C08A9240-E42A-4DF2-B916-164583632C08}" type="parTrans" cxnId="{9D9FC792-4C25-4333-B113-5224082B16E4}">
      <dgm:prSet/>
      <dgm:spPr/>
      <dgm:t>
        <a:bodyPr/>
        <a:lstStyle/>
        <a:p>
          <a:endParaRPr lang="en-US"/>
        </a:p>
      </dgm:t>
    </dgm:pt>
    <dgm:pt modelId="{F5DFE150-2E67-4A27-B1D3-E946E2E62D59}" type="sibTrans" cxnId="{9D9FC792-4C25-4333-B113-5224082B16E4}">
      <dgm:prSet/>
      <dgm:spPr/>
      <dgm:t>
        <a:bodyPr/>
        <a:lstStyle/>
        <a:p>
          <a:endParaRPr lang="en-US"/>
        </a:p>
      </dgm:t>
    </dgm:pt>
    <dgm:pt modelId="{3A5D127B-D3B1-40A2-B5C6-C7DFE791B974}" type="pres">
      <dgm:prSet presAssocID="{7A55FB33-CFC9-433E-9E63-8D7F71769B2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C7216A-EA23-4DEC-A27F-F8E5E294843D}" type="pres">
      <dgm:prSet presAssocID="{7A55FB33-CFC9-433E-9E63-8D7F71769B27}" presName="comp1" presStyleCnt="0"/>
      <dgm:spPr/>
    </dgm:pt>
    <dgm:pt modelId="{B7DA1574-9048-40B9-89CC-B93CB48A15A6}" type="pres">
      <dgm:prSet presAssocID="{7A55FB33-CFC9-433E-9E63-8D7F71769B27}" presName="circle1" presStyleLbl="node1" presStyleIdx="0" presStyleCnt="3" custScaleX="214469"/>
      <dgm:spPr/>
      <dgm:t>
        <a:bodyPr/>
        <a:lstStyle/>
        <a:p>
          <a:endParaRPr lang="en-US"/>
        </a:p>
      </dgm:t>
    </dgm:pt>
    <dgm:pt modelId="{AA2F3983-A2DD-4C36-859F-ACB4E1E20DA3}" type="pres">
      <dgm:prSet presAssocID="{7A55FB33-CFC9-433E-9E63-8D7F71769B27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9C876-5821-45C0-9880-B75A288E376F}" type="pres">
      <dgm:prSet presAssocID="{7A55FB33-CFC9-433E-9E63-8D7F71769B27}" presName="comp2" presStyleCnt="0"/>
      <dgm:spPr/>
    </dgm:pt>
    <dgm:pt modelId="{2F025F51-EBB2-4946-87B8-CC42F44B4446}" type="pres">
      <dgm:prSet presAssocID="{7A55FB33-CFC9-433E-9E63-8D7F71769B27}" presName="circle2" presStyleLbl="node1" presStyleIdx="1" presStyleCnt="3" custScaleX="196785" custScaleY="91553" custLinFactNeighborX="-982" custLinFactNeighborY="9332"/>
      <dgm:spPr/>
      <dgm:t>
        <a:bodyPr/>
        <a:lstStyle/>
        <a:p>
          <a:endParaRPr lang="en-US"/>
        </a:p>
      </dgm:t>
    </dgm:pt>
    <dgm:pt modelId="{86146E55-2C78-459F-AB6E-94A49DC09671}" type="pres">
      <dgm:prSet presAssocID="{7A55FB33-CFC9-433E-9E63-8D7F71769B27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3BDEA-2CDB-416A-A931-7F8A110C1116}" type="pres">
      <dgm:prSet presAssocID="{7A55FB33-CFC9-433E-9E63-8D7F71769B27}" presName="comp3" presStyleCnt="0"/>
      <dgm:spPr/>
    </dgm:pt>
    <dgm:pt modelId="{72D77C4E-10AF-4F27-9ED9-D742E95279B4}" type="pres">
      <dgm:prSet presAssocID="{7A55FB33-CFC9-433E-9E63-8D7F71769B27}" presName="circle3" presStyleLbl="node1" presStyleIdx="2" presStyleCnt="3" custScaleX="167846" custScaleY="71061" custLinFactNeighborX="1380" custLinFactNeighborY="8491"/>
      <dgm:spPr/>
      <dgm:t>
        <a:bodyPr/>
        <a:lstStyle/>
        <a:p>
          <a:endParaRPr lang="en-US"/>
        </a:p>
      </dgm:t>
    </dgm:pt>
    <dgm:pt modelId="{D0B0901C-216F-4379-B2F4-ADEE7BB7DBF9}" type="pres">
      <dgm:prSet presAssocID="{7A55FB33-CFC9-433E-9E63-8D7F71769B27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C0DFCC-AA11-4796-9FB9-8CB99454213C}" type="presOf" srcId="{6D555F34-6EC9-46A2-8C27-746823EC189A}" destId="{86146E55-2C78-459F-AB6E-94A49DC09671}" srcOrd="1" destOrd="0" presId="urn:microsoft.com/office/officeart/2005/8/layout/venn2"/>
    <dgm:cxn modelId="{2AE23C9D-DF33-4024-99EF-AEBA90C847D3}" type="presOf" srcId="{94F7CC09-C88F-4FD0-9B6C-4539E81FA82F}" destId="{D0B0901C-216F-4379-B2F4-ADEE7BB7DBF9}" srcOrd="1" destOrd="0" presId="urn:microsoft.com/office/officeart/2005/8/layout/venn2"/>
    <dgm:cxn modelId="{C369DBAA-05A8-4819-980C-D92BF9898A3A}" type="presOf" srcId="{714B0312-CC3C-4B78-B058-6BE49F6BDD47}" destId="{B7DA1574-9048-40B9-89CC-B93CB48A15A6}" srcOrd="0" destOrd="0" presId="urn:microsoft.com/office/officeart/2005/8/layout/venn2"/>
    <dgm:cxn modelId="{2CFD883B-6CC8-4855-BAB7-EC35775ABF15}" type="presOf" srcId="{7A55FB33-CFC9-433E-9E63-8D7F71769B27}" destId="{3A5D127B-D3B1-40A2-B5C6-C7DFE791B974}" srcOrd="0" destOrd="0" presId="urn:microsoft.com/office/officeart/2005/8/layout/venn2"/>
    <dgm:cxn modelId="{FCB33892-ADB6-41A5-BE4F-C0D1A9FAE029}" srcId="{7A55FB33-CFC9-433E-9E63-8D7F71769B27}" destId="{714B0312-CC3C-4B78-B058-6BE49F6BDD47}" srcOrd="0" destOrd="0" parTransId="{E84B3A78-DF4C-4955-AAA2-0A4790416C7B}" sibTransId="{6D6B1E52-3575-4A7B-97B9-E5AFB6B1B6E3}"/>
    <dgm:cxn modelId="{B12CBAB3-EC07-48AA-B135-E5387E39EFBB}" srcId="{7A55FB33-CFC9-433E-9E63-8D7F71769B27}" destId="{6D555F34-6EC9-46A2-8C27-746823EC189A}" srcOrd="1" destOrd="0" parTransId="{958244DF-4E04-4EAE-BED4-E2D6B67093AF}" sibTransId="{D3A0DF77-FEB1-4273-98B4-5B35383E35C3}"/>
    <dgm:cxn modelId="{03D910FA-4EFA-4824-A8E1-125818371C39}" type="presOf" srcId="{6D555F34-6EC9-46A2-8C27-746823EC189A}" destId="{2F025F51-EBB2-4946-87B8-CC42F44B4446}" srcOrd="0" destOrd="0" presId="urn:microsoft.com/office/officeart/2005/8/layout/venn2"/>
    <dgm:cxn modelId="{9D9FC792-4C25-4333-B113-5224082B16E4}" srcId="{7A55FB33-CFC9-433E-9E63-8D7F71769B27}" destId="{94F7CC09-C88F-4FD0-9B6C-4539E81FA82F}" srcOrd="2" destOrd="0" parTransId="{C08A9240-E42A-4DF2-B916-164583632C08}" sibTransId="{F5DFE150-2E67-4A27-B1D3-E946E2E62D59}"/>
    <dgm:cxn modelId="{68704958-8C55-417D-96A6-DBAE706BC472}" type="presOf" srcId="{94F7CC09-C88F-4FD0-9B6C-4539E81FA82F}" destId="{72D77C4E-10AF-4F27-9ED9-D742E95279B4}" srcOrd="0" destOrd="0" presId="urn:microsoft.com/office/officeart/2005/8/layout/venn2"/>
    <dgm:cxn modelId="{DFD49EA7-F541-418D-905D-A39123E31DC0}" type="presOf" srcId="{714B0312-CC3C-4B78-B058-6BE49F6BDD47}" destId="{AA2F3983-A2DD-4C36-859F-ACB4E1E20DA3}" srcOrd="1" destOrd="0" presId="urn:microsoft.com/office/officeart/2005/8/layout/venn2"/>
    <dgm:cxn modelId="{F6CA9168-2572-4DEC-B6AE-8898D9E4CFCA}" type="presParOf" srcId="{3A5D127B-D3B1-40A2-B5C6-C7DFE791B974}" destId="{3FC7216A-EA23-4DEC-A27F-F8E5E294843D}" srcOrd="0" destOrd="0" presId="urn:microsoft.com/office/officeart/2005/8/layout/venn2"/>
    <dgm:cxn modelId="{A657366A-0BA1-4B96-B4AE-6475DECF9518}" type="presParOf" srcId="{3FC7216A-EA23-4DEC-A27F-F8E5E294843D}" destId="{B7DA1574-9048-40B9-89CC-B93CB48A15A6}" srcOrd="0" destOrd="0" presId="urn:microsoft.com/office/officeart/2005/8/layout/venn2"/>
    <dgm:cxn modelId="{27F7D901-3952-4205-80A0-9A0949BC3A64}" type="presParOf" srcId="{3FC7216A-EA23-4DEC-A27F-F8E5E294843D}" destId="{AA2F3983-A2DD-4C36-859F-ACB4E1E20DA3}" srcOrd="1" destOrd="0" presId="urn:microsoft.com/office/officeart/2005/8/layout/venn2"/>
    <dgm:cxn modelId="{0F48BEFF-57D6-468E-B88C-62DF338BF616}" type="presParOf" srcId="{3A5D127B-D3B1-40A2-B5C6-C7DFE791B974}" destId="{B589C876-5821-45C0-9880-B75A288E376F}" srcOrd="1" destOrd="0" presId="urn:microsoft.com/office/officeart/2005/8/layout/venn2"/>
    <dgm:cxn modelId="{BA6D83A1-5A56-44B6-9E5B-E1EE7B929D57}" type="presParOf" srcId="{B589C876-5821-45C0-9880-B75A288E376F}" destId="{2F025F51-EBB2-4946-87B8-CC42F44B4446}" srcOrd="0" destOrd="0" presId="urn:microsoft.com/office/officeart/2005/8/layout/venn2"/>
    <dgm:cxn modelId="{7DAA9144-AEC3-4749-B9C7-95DBD7550D77}" type="presParOf" srcId="{B589C876-5821-45C0-9880-B75A288E376F}" destId="{86146E55-2C78-459F-AB6E-94A49DC09671}" srcOrd="1" destOrd="0" presId="urn:microsoft.com/office/officeart/2005/8/layout/venn2"/>
    <dgm:cxn modelId="{AC6230AB-88FD-4F1F-91C0-B8F4B64028F9}" type="presParOf" srcId="{3A5D127B-D3B1-40A2-B5C6-C7DFE791B974}" destId="{2B93BDEA-2CDB-416A-A931-7F8A110C1116}" srcOrd="2" destOrd="0" presId="urn:microsoft.com/office/officeart/2005/8/layout/venn2"/>
    <dgm:cxn modelId="{DC067DC6-7B5A-4924-AE0F-83C71C985230}" type="presParOf" srcId="{2B93BDEA-2CDB-416A-A931-7F8A110C1116}" destId="{72D77C4E-10AF-4F27-9ED9-D742E95279B4}" srcOrd="0" destOrd="0" presId="urn:microsoft.com/office/officeart/2005/8/layout/venn2"/>
    <dgm:cxn modelId="{0141B6F4-3455-4D40-A6E3-A4C2F74DDADB}" type="presParOf" srcId="{2B93BDEA-2CDB-416A-A931-7F8A110C1116}" destId="{D0B0901C-216F-4379-B2F4-ADEE7BB7DBF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C49868-9A1A-4134-88FF-76EE3E2AC192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E070F16-9D76-421E-B040-F100A656C642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CA" sz="3600" dirty="0"/>
        </a:p>
        <a:p>
          <a:r>
            <a:rPr lang="en-CA" sz="3600" dirty="0"/>
            <a:t>Guide Goals of Care Conversations</a:t>
          </a:r>
        </a:p>
        <a:p>
          <a:r>
            <a:rPr lang="en-CA" sz="3600" dirty="0"/>
            <a:t>Clarify Understanding </a:t>
          </a:r>
        </a:p>
        <a:p>
          <a:endParaRPr lang="en-CA" sz="3600" dirty="0"/>
        </a:p>
      </dgm:t>
    </dgm:pt>
    <dgm:pt modelId="{2BB9FE4C-D9A7-4C4C-ADD3-747647815D24}" type="parTrans" cxnId="{F3D47066-5EBD-4297-818D-B054633B214B}">
      <dgm:prSet/>
      <dgm:spPr/>
      <dgm:t>
        <a:bodyPr/>
        <a:lstStyle/>
        <a:p>
          <a:endParaRPr lang="en-US"/>
        </a:p>
      </dgm:t>
    </dgm:pt>
    <dgm:pt modelId="{CAD28DD1-999E-494F-9346-D714A62596EF}" type="sibTrans" cxnId="{F3D47066-5EBD-4297-818D-B054633B214B}">
      <dgm:prSet/>
      <dgm:spPr/>
      <dgm:t>
        <a:bodyPr/>
        <a:lstStyle/>
        <a:p>
          <a:endParaRPr lang="en-US"/>
        </a:p>
      </dgm:t>
    </dgm:pt>
    <dgm:pt modelId="{4DB4175F-93C2-4026-BDA2-009F7FE97AE6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3600" dirty="0"/>
            <a:t>Anticipate transitions</a:t>
          </a:r>
        </a:p>
        <a:p>
          <a:endParaRPr lang="en-US" sz="800" dirty="0"/>
        </a:p>
      </dgm:t>
    </dgm:pt>
    <dgm:pt modelId="{3C49D286-9ACA-40CF-8D2F-6EC5998E11EA}" type="parTrans" cxnId="{AB94DCB8-B50E-46D4-813B-450CDDA804C1}">
      <dgm:prSet/>
      <dgm:spPr/>
      <dgm:t>
        <a:bodyPr/>
        <a:lstStyle/>
        <a:p>
          <a:endParaRPr lang="en-US"/>
        </a:p>
      </dgm:t>
    </dgm:pt>
    <dgm:pt modelId="{AB3AA110-0D66-49F3-8496-E141E9A8097F}" type="sibTrans" cxnId="{AB94DCB8-B50E-46D4-813B-450CDDA804C1}">
      <dgm:prSet/>
      <dgm:spPr/>
      <dgm:t>
        <a:bodyPr/>
        <a:lstStyle/>
        <a:p>
          <a:endParaRPr lang="en-US"/>
        </a:p>
      </dgm:t>
    </dgm:pt>
    <dgm:pt modelId="{58207820-8DAC-4687-A357-A2E217026EF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3600" dirty="0"/>
            <a:t>Provide medical plan &amp; orders </a:t>
          </a:r>
        </a:p>
        <a:p>
          <a:r>
            <a:rPr lang="en-CA" sz="3600" dirty="0"/>
            <a:t>Care planning based on goals of care</a:t>
          </a:r>
          <a:endParaRPr lang="en-US" sz="3600" dirty="0"/>
        </a:p>
      </dgm:t>
    </dgm:pt>
    <dgm:pt modelId="{5C045037-09F6-47C8-8DE0-292E90D33F78}" type="parTrans" cxnId="{1A6A6DC3-6C25-427F-9B13-A7E1BD3C7306}">
      <dgm:prSet/>
      <dgm:spPr/>
      <dgm:t>
        <a:bodyPr/>
        <a:lstStyle/>
        <a:p>
          <a:endParaRPr lang="en-US"/>
        </a:p>
      </dgm:t>
    </dgm:pt>
    <dgm:pt modelId="{AC8A5D2C-4968-47D9-B196-BBEDFEAEF163}" type="sibTrans" cxnId="{1A6A6DC3-6C25-427F-9B13-A7E1BD3C7306}">
      <dgm:prSet/>
      <dgm:spPr/>
      <dgm:t>
        <a:bodyPr/>
        <a:lstStyle/>
        <a:p>
          <a:endParaRPr lang="en-US"/>
        </a:p>
      </dgm:t>
    </dgm:pt>
    <dgm:pt modelId="{183E726C-1B03-4CA5-813C-CAA297FDFE32}">
      <dgm:prSet/>
      <dgm:spPr/>
      <dgm:t>
        <a:bodyPr/>
        <a:lstStyle/>
        <a:p>
          <a:endParaRPr lang="en-US"/>
        </a:p>
      </dgm:t>
    </dgm:pt>
    <dgm:pt modelId="{65B1E3DF-B29B-4CBD-ABB4-81437A011F99}" type="parTrans" cxnId="{17344DFE-923E-41C4-9636-4C61DA4B239C}">
      <dgm:prSet/>
      <dgm:spPr/>
      <dgm:t>
        <a:bodyPr/>
        <a:lstStyle/>
        <a:p>
          <a:endParaRPr lang="en-US"/>
        </a:p>
      </dgm:t>
    </dgm:pt>
    <dgm:pt modelId="{A71960EF-7C37-40C3-AE28-2979FA4CFC20}" type="sibTrans" cxnId="{17344DFE-923E-41C4-9636-4C61DA4B239C}">
      <dgm:prSet/>
      <dgm:spPr/>
      <dgm:t>
        <a:bodyPr/>
        <a:lstStyle/>
        <a:p>
          <a:endParaRPr lang="en-US"/>
        </a:p>
      </dgm:t>
    </dgm:pt>
    <dgm:pt modelId="{E9381F7A-A6FA-4A6E-AC57-A5F05E3C9754}">
      <dgm:prSet/>
      <dgm:spPr/>
      <dgm:t>
        <a:bodyPr/>
        <a:lstStyle/>
        <a:p>
          <a:endParaRPr lang="en-US"/>
        </a:p>
      </dgm:t>
    </dgm:pt>
    <dgm:pt modelId="{3F0FF99D-36F7-4120-8534-0D7BC950F937}" type="parTrans" cxnId="{99E38A6A-24BC-4A94-8CE3-E1990C23D93E}">
      <dgm:prSet/>
      <dgm:spPr/>
      <dgm:t>
        <a:bodyPr/>
        <a:lstStyle/>
        <a:p>
          <a:endParaRPr lang="en-US"/>
        </a:p>
      </dgm:t>
    </dgm:pt>
    <dgm:pt modelId="{FF2B3E10-BE63-4925-8AE8-3578D42CED5B}" type="sibTrans" cxnId="{99E38A6A-24BC-4A94-8CE3-E1990C23D93E}">
      <dgm:prSet/>
      <dgm:spPr/>
      <dgm:t>
        <a:bodyPr/>
        <a:lstStyle/>
        <a:p>
          <a:endParaRPr lang="en-US"/>
        </a:p>
      </dgm:t>
    </dgm:pt>
    <dgm:pt modelId="{33E143DD-4657-4431-ABF8-3D9EDA5CD74C}">
      <dgm:prSet/>
      <dgm:spPr/>
      <dgm:t>
        <a:bodyPr/>
        <a:lstStyle/>
        <a:p>
          <a:endParaRPr lang="en-US"/>
        </a:p>
      </dgm:t>
    </dgm:pt>
    <dgm:pt modelId="{CF86C941-C169-4F04-AED5-C44679C38A3B}" type="parTrans" cxnId="{17A3C745-7E3F-4567-847B-45B5FCE9FBD9}">
      <dgm:prSet/>
      <dgm:spPr/>
      <dgm:t>
        <a:bodyPr/>
        <a:lstStyle/>
        <a:p>
          <a:endParaRPr lang="en-US"/>
        </a:p>
      </dgm:t>
    </dgm:pt>
    <dgm:pt modelId="{21EC4DB6-1351-4A6B-B544-0FBCB2DEEF2E}" type="sibTrans" cxnId="{17A3C745-7E3F-4567-847B-45B5FCE9FBD9}">
      <dgm:prSet/>
      <dgm:spPr/>
      <dgm:t>
        <a:bodyPr/>
        <a:lstStyle/>
        <a:p>
          <a:endParaRPr lang="en-US"/>
        </a:p>
      </dgm:t>
    </dgm:pt>
    <dgm:pt modelId="{16D7FA52-B281-4B6D-84A0-A1BDF0E0EB4E}">
      <dgm:prSet phldrT="[Text]" custT="1"/>
      <dgm:spPr/>
      <dgm:t>
        <a:bodyPr/>
        <a:lstStyle/>
        <a:p>
          <a:r>
            <a:rPr lang="en-CA" sz="3600" dirty="0"/>
            <a:t>Goals of Care </a:t>
          </a:r>
          <a:endParaRPr lang="en-US" sz="3600" dirty="0"/>
        </a:p>
      </dgm:t>
    </dgm:pt>
    <dgm:pt modelId="{DA48F125-568D-4997-B41F-BC0B56245315}" type="sibTrans" cxnId="{F6823648-81EE-4195-9C34-1CF2EA07B502}">
      <dgm:prSet/>
      <dgm:spPr/>
      <dgm:t>
        <a:bodyPr/>
        <a:lstStyle/>
        <a:p>
          <a:endParaRPr lang="en-US"/>
        </a:p>
      </dgm:t>
    </dgm:pt>
    <dgm:pt modelId="{B3896135-98A0-4160-BC00-A1E134D1AA12}" type="parTrans" cxnId="{F6823648-81EE-4195-9C34-1CF2EA07B502}">
      <dgm:prSet/>
      <dgm:spPr/>
      <dgm:t>
        <a:bodyPr/>
        <a:lstStyle/>
        <a:p>
          <a:endParaRPr lang="en-US"/>
        </a:p>
      </dgm:t>
    </dgm:pt>
    <dgm:pt modelId="{43D5AFEB-3683-4EDA-9F19-FDB87F498F36}" type="pres">
      <dgm:prSet presAssocID="{B8C49868-9A1A-4134-88FF-76EE3E2AC19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C65A81-9513-424F-873F-7E06EF2785FA}" type="pres">
      <dgm:prSet presAssocID="{16D7FA52-B281-4B6D-84A0-A1BDF0E0EB4E}" presName="roof" presStyleLbl="dkBgShp" presStyleIdx="0" presStyleCnt="2" custScaleY="27400" custLinFactNeighborY="22621"/>
      <dgm:spPr/>
      <dgm:t>
        <a:bodyPr/>
        <a:lstStyle/>
        <a:p>
          <a:endParaRPr lang="en-US"/>
        </a:p>
      </dgm:t>
    </dgm:pt>
    <dgm:pt modelId="{CAF22AEA-DF08-45A8-B06F-72C41A01ADE7}" type="pres">
      <dgm:prSet presAssocID="{16D7FA52-B281-4B6D-84A0-A1BDF0E0EB4E}" presName="pillars" presStyleCnt="0"/>
      <dgm:spPr/>
    </dgm:pt>
    <dgm:pt modelId="{32E6C414-F023-45A0-B4FF-E77AFDF1E0C3}" type="pres">
      <dgm:prSet presAssocID="{16D7FA52-B281-4B6D-84A0-A1BDF0E0EB4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2BE10-C969-4D53-8704-1A62915C617F}" type="pres">
      <dgm:prSet presAssocID="{4DB4175F-93C2-4026-BDA2-009F7FE97AE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376D0-B8F1-453D-A7B7-A0007A46998A}" type="pres">
      <dgm:prSet presAssocID="{58207820-8DAC-4687-A357-A2E217026EF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8DED1-62B6-4525-A1C8-7B2D6472E50F}" type="pres">
      <dgm:prSet presAssocID="{16D7FA52-B281-4B6D-84A0-A1BDF0E0EB4E}" presName="base" presStyleLbl="dkBgShp" presStyleIdx="1" presStyleCnt="2" custLinFactNeighborX="817" custLinFactNeighborY="69348"/>
      <dgm:spPr/>
    </dgm:pt>
  </dgm:ptLst>
  <dgm:cxnLst>
    <dgm:cxn modelId="{AB94DCB8-B50E-46D4-813B-450CDDA804C1}" srcId="{16D7FA52-B281-4B6D-84A0-A1BDF0E0EB4E}" destId="{4DB4175F-93C2-4026-BDA2-009F7FE97AE6}" srcOrd="1" destOrd="0" parTransId="{3C49D286-9ACA-40CF-8D2F-6EC5998E11EA}" sibTransId="{AB3AA110-0D66-49F3-8496-E141E9A8097F}"/>
    <dgm:cxn modelId="{17A3C745-7E3F-4567-847B-45B5FCE9FBD9}" srcId="{B8C49868-9A1A-4134-88FF-76EE3E2AC192}" destId="{33E143DD-4657-4431-ABF8-3D9EDA5CD74C}" srcOrd="1" destOrd="0" parTransId="{CF86C941-C169-4F04-AED5-C44679C38A3B}" sibTransId="{21EC4DB6-1351-4A6B-B544-0FBCB2DEEF2E}"/>
    <dgm:cxn modelId="{FE27A317-9561-4253-9011-58F641D447E9}" type="presOf" srcId="{B8C49868-9A1A-4134-88FF-76EE3E2AC192}" destId="{43D5AFEB-3683-4EDA-9F19-FDB87F498F36}" srcOrd="0" destOrd="0" presId="urn:microsoft.com/office/officeart/2005/8/layout/hList3"/>
    <dgm:cxn modelId="{87C92D7B-5843-47CD-90A2-87224CB6828D}" type="presOf" srcId="{58207820-8DAC-4687-A357-A2E217026EFC}" destId="{FA5376D0-B8F1-453D-A7B7-A0007A46998A}" srcOrd="0" destOrd="0" presId="urn:microsoft.com/office/officeart/2005/8/layout/hList3"/>
    <dgm:cxn modelId="{2AD675F6-A0E7-46BA-8368-51B149C23042}" type="presOf" srcId="{4DB4175F-93C2-4026-BDA2-009F7FE97AE6}" destId="{A372BE10-C969-4D53-8704-1A62915C617F}" srcOrd="0" destOrd="0" presId="urn:microsoft.com/office/officeart/2005/8/layout/hList3"/>
    <dgm:cxn modelId="{D6233569-FECF-4476-B440-1EBC01D0FC1A}" type="presOf" srcId="{8E070F16-9D76-421E-B040-F100A656C642}" destId="{32E6C414-F023-45A0-B4FF-E77AFDF1E0C3}" srcOrd="0" destOrd="0" presId="urn:microsoft.com/office/officeart/2005/8/layout/hList3"/>
    <dgm:cxn modelId="{1A6A6DC3-6C25-427F-9B13-A7E1BD3C7306}" srcId="{16D7FA52-B281-4B6D-84A0-A1BDF0E0EB4E}" destId="{58207820-8DAC-4687-A357-A2E217026EFC}" srcOrd="2" destOrd="0" parTransId="{5C045037-09F6-47C8-8DE0-292E90D33F78}" sibTransId="{AC8A5D2C-4968-47D9-B196-BBEDFEAEF163}"/>
    <dgm:cxn modelId="{F6823648-81EE-4195-9C34-1CF2EA07B502}" srcId="{B8C49868-9A1A-4134-88FF-76EE3E2AC192}" destId="{16D7FA52-B281-4B6D-84A0-A1BDF0E0EB4E}" srcOrd="0" destOrd="0" parTransId="{B3896135-98A0-4160-BC00-A1E134D1AA12}" sibTransId="{DA48F125-568D-4997-B41F-BC0B56245315}"/>
    <dgm:cxn modelId="{FBEF063D-8B04-4EB9-B063-ECDB5C543040}" type="presOf" srcId="{16D7FA52-B281-4B6D-84A0-A1BDF0E0EB4E}" destId="{24C65A81-9513-424F-873F-7E06EF2785FA}" srcOrd="0" destOrd="0" presId="urn:microsoft.com/office/officeart/2005/8/layout/hList3"/>
    <dgm:cxn modelId="{F3D47066-5EBD-4297-818D-B054633B214B}" srcId="{16D7FA52-B281-4B6D-84A0-A1BDF0E0EB4E}" destId="{8E070F16-9D76-421E-B040-F100A656C642}" srcOrd="0" destOrd="0" parTransId="{2BB9FE4C-D9A7-4C4C-ADD3-747647815D24}" sibTransId="{CAD28DD1-999E-494F-9346-D714A62596EF}"/>
    <dgm:cxn modelId="{99E38A6A-24BC-4A94-8CE3-E1990C23D93E}" srcId="{B8C49868-9A1A-4134-88FF-76EE3E2AC192}" destId="{E9381F7A-A6FA-4A6E-AC57-A5F05E3C9754}" srcOrd="2" destOrd="0" parTransId="{3F0FF99D-36F7-4120-8534-0D7BC950F937}" sibTransId="{FF2B3E10-BE63-4925-8AE8-3578D42CED5B}"/>
    <dgm:cxn modelId="{17344DFE-923E-41C4-9636-4C61DA4B239C}" srcId="{B8C49868-9A1A-4134-88FF-76EE3E2AC192}" destId="{183E726C-1B03-4CA5-813C-CAA297FDFE32}" srcOrd="3" destOrd="0" parTransId="{65B1E3DF-B29B-4CBD-ABB4-81437A011F99}" sibTransId="{A71960EF-7C37-40C3-AE28-2979FA4CFC20}"/>
    <dgm:cxn modelId="{8B686D25-174B-421D-9E4F-4B8FFB016E93}" type="presParOf" srcId="{43D5AFEB-3683-4EDA-9F19-FDB87F498F36}" destId="{24C65A81-9513-424F-873F-7E06EF2785FA}" srcOrd="0" destOrd="0" presId="urn:microsoft.com/office/officeart/2005/8/layout/hList3"/>
    <dgm:cxn modelId="{4B4D6E4A-52AD-46DB-B4E1-91D6B4AD4DD9}" type="presParOf" srcId="{43D5AFEB-3683-4EDA-9F19-FDB87F498F36}" destId="{CAF22AEA-DF08-45A8-B06F-72C41A01ADE7}" srcOrd="1" destOrd="0" presId="urn:microsoft.com/office/officeart/2005/8/layout/hList3"/>
    <dgm:cxn modelId="{99733EFF-CD3C-4DAD-9E54-CCD9891F48F0}" type="presParOf" srcId="{CAF22AEA-DF08-45A8-B06F-72C41A01ADE7}" destId="{32E6C414-F023-45A0-B4FF-E77AFDF1E0C3}" srcOrd="0" destOrd="0" presId="urn:microsoft.com/office/officeart/2005/8/layout/hList3"/>
    <dgm:cxn modelId="{E28CD7BD-B51D-4306-8ED7-E2BE3156EFB7}" type="presParOf" srcId="{CAF22AEA-DF08-45A8-B06F-72C41A01ADE7}" destId="{A372BE10-C969-4D53-8704-1A62915C617F}" srcOrd="1" destOrd="0" presId="urn:microsoft.com/office/officeart/2005/8/layout/hList3"/>
    <dgm:cxn modelId="{8B87833B-BD8E-4FC6-9052-E1C13099D760}" type="presParOf" srcId="{CAF22AEA-DF08-45A8-B06F-72C41A01ADE7}" destId="{FA5376D0-B8F1-453D-A7B7-A0007A46998A}" srcOrd="2" destOrd="0" presId="urn:microsoft.com/office/officeart/2005/8/layout/hList3"/>
    <dgm:cxn modelId="{0F8F400E-BC66-47E8-857B-FA10B8557506}" type="presParOf" srcId="{43D5AFEB-3683-4EDA-9F19-FDB87F498F36}" destId="{9B48DED1-62B6-4525-A1C8-7B2D6472E50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A1574-9048-40B9-89CC-B93CB48A15A6}">
      <dsp:nvSpPr>
        <dsp:cNvPr id="0" name=""/>
        <dsp:cNvSpPr/>
      </dsp:nvSpPr>
      <dsp:spPr>
        <a:xfrm>
          <a:off x="599189" y="0"/>
          <a:ext cx="8190320" cy="3818883"/>
        </a:xfrm>
        <a:prstGeom prst="ellips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/>
            <a:t>Palliative Approach</a:t>
          </a:r>
          <a:endParaRPr lang="en-US" sz="2400" kern="1200" dirty="0"/>
        </a:p>
      </dsp:txBody>
      <dsp:txXfrm>
        <a:off x="3263091" y="190944"/>
        <a:ext cx="2862516" cy="572832"/>
      </dsp:txXfrm>
    </dsp:sp>
    <dsp:sp modelId="{2F025F51-EBB2-4946-87B8-CC42F44B4446}">
      <dsp:nvSpPr>
        <dsp:cNvPr id="0" name=""/>
        <dsp:cNvSpPr/>
      </dsp:nvSpPr>
      <dsp:spPr>
        <a:xfrm>
          <a:off x="1848102" y="1196656"/>
          <a:ext cx="5636241" cy="2622226"/>
        </a:xfrm>
        <a:prstGeom prst="ellipse">
          <a:avLst/>
        </a:prstGeom>
        <a:solidFill>
          <a:schemeClr val="accent3">
            <a:shade val="80000"/>
            <a:hueOff val="42764"/>
            <a:satOff val="-8865"/>
            <a:lumOff val="150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/>
            <a:t>Advanced Illness</a:t>
          </a:r>
          <a:endParaRPr lang="en-US" sz="2400" kern="1200" dirty="0"/>
        </a:p>
      </dsp:txBody>
      <dsp:txXfrm>
        <a:off x="3352979" y="1360545"/>
        <a:ext cx="2626488" cy="491667"/>
      </dsp:txXfrm>
    </dsp:sp>
    <dsp:sp modelId="{72D77C4E-10AF-4F27-9ED9-D742E95279B4}">
      <dsp:nvSpPr>
        <dsp:cNvPr id="0" name=""/>
        <dsp:cNvSpPr/>
      </dsp:nvSpPr>
      <dsp:spPr>
        <a:xfrm>
          <a:off x="3118239" y="2347858"/>
          <a:ext cx="3204921" cy="1356868"/>
        </a:xfrm>
        <a:prstGeom prst="ellipse">
          <a:avLst/>
        </a:prstGeom>
        <a:solidFill>
          <a:schemeClr val="accent3">
            <a:shade val="80000"/>
            <a:hueOff val="85529"/>
            <a:satOff val="-17730"/>
            <a:lumOff val="300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/>
            <a:t>Actively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/>
            <a:t>Dying</a:t>
          </a:r>
          <a:endParaRPr lang="en-US" sz="2400" kern="1200" dirty="0"/>
        </a:p>
      </dsp:txBody>
      <dsp:txXfrm>
        <a:off x="3587589" y="2687075"/>
        <a:ext cx="2266221" cy="678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65A81-9513-424F-873F-7E06EF2785FA}">
      <dsp:nvSpPr>
        <dsp:cNvPr id="0" name=""/>
        <dsp:cNvSpPr/>
      </dsp:nvSpPr>
      <dsp:spPr>
        <a:xfrm>
          <a:off x="0" y="646968"/>
          <a:ext cx="10326004" cy="43479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/>
            <a:t>Goals of Care </a:t>
          </a:r>
          <a:endParaRPr lang="en-US" sz="3600" kern="1200" dirty="0"/>
        </a:p>
      </dsp:txBody>
      <dsp:txXfrm>
        <a:off x="0" y="646968"/>
        <a:ext cx="10326004" cy="434792"/>
      </dsp:txXfrm>
    </dsp:sp>
    <dsp:sp modelId="{32E6C414-F023-45A0-B4FF-E77AFDF1E0C3}">
      <dsp:nvSpPr>
        <dsp:cNvPr id="0" name=""/>
        <dsp:cNvSpPr/>
      </dsp:nvSpPr>
      <dsp:spPr>
        <a:xfrm>
          <a:off x="5041" y="1298824"/>
          <a:ext cx="3438640" cy="3332354"/>
        </a:xfrm>
        <a:prstGeom prst="rect">
          <a:avLst/>
        </a:prstGeom>
        <a:solidFill>
          <a:schemeClr val="bg1">
            <a:lumMod val="9500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/>
            <a:t>Guide Goals of Care Conversations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/>
            <a:t>Clarify Understanding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5041" y="1298824"/>
        <a:ext cx="3438640" cy="3332354"/>
      </dsp:txXfrm>
    </dsp:sp>
    <dsp:sp modelId="{A372BE10-C969-4D53-8704-1A62915C617F}">
      <dsp:nvSpPr>
        <dsp:cNvPr id="0" name=""/>
        <dsp:cNvSpPr/>
      </dsp:nvSpPr>
      <dsp:spPr>
        <a:xfrm>
          <a:off x="3443681" y="1298824"/>
          <a:ext cx="3438640" cy="333235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Anticipate transitions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3443681" y="1298824"/>
        <a:ext cx="3438640" cy="3332354"/>
      </dsp:txXfrm>
    </dsp:sp>
    <dsp:sp modelId="{FA5376D0-B8F1-453D-A7B7-A0007A46998A}">
      <dsp:nvSpPr>
        <dsp:cNvPr id="0" name=""/>
        <dsp:cNvSpPr/>
      </dsp:nvSpPr>
      <dsp:spPr>
        <a:xfrm>
          <a:off x="6882322" y="1298824"/>
          <a:ext cx="3438640" cy="333235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Provide medical plan &amp; orders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/>
            <a:t>Care planning based on goals of care</a:t>
          </a:r>
          <a:endParaRPr lang="en-US" sz="3600" kern="1200" dirty="0"/>
        </a:p>
      </dsp:txBody>
      <dsp:txXfrm>
        <a:off x="6882322" y="1298824"/>
        <a:ext cx="3438640" cy="3332354"/>
      </dsp:txXfrm>
    </dsp:sp>
    <dsp:sp modelId="{9B48DED1-62B6-4525-A1C8-7B2D6472E50F}">
      <dsp:nvSpPr>
        <dsp:cNvPr id="0" name=""/>
        <dsp:cNvSpPr/>
      </dsp:nvSpPr>
      <dsp:spPr>
        <a:xfrm>
          <a:off x="0" y="4887948"/>
          <a:ext cx="10326004" cy="37026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49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9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8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61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5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0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1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7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9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1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53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79" y="893379"/>
            <a:ext cx="3200400" cy="18813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Goals of Care</a:t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dirty="0">
                <a:solidFill>
                  <a:schemeClr val="tx1"/>
                </a:solidFill>
              </a:rPr>
              <a:t>Dr. P. </a:t>
            </a:r>
            <a:r>
              <a:rPr lang="en-CA" dirty="0" err="1">
                <a:solidFill>
                  <a:schemeClr val="tx1"/>
                </a:solidFill>
              </a:rPr>
              <a:t>Methvin</a:t>
            </a:r>
            <a:r>
              <a:rPr lang="en-CA" dirty="0">
                <a:solidFill>
                  <a:schemeClr val="tx1"/>
                </a:solidFill>
              </a:rPr>
              <a:t>,</a:t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dirty="0">
                <a:solidFill>
                  <a:schemeClr val="tx1"/>
                </a:solidFill>
              </a:rPr>
              <a:t>Langley Division of Family Practice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3470" y="498983"/>
            <a:ext cx="7800304" cy="55589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200" dirty="0"/>
              <a:t>Dementia is a progressive,   terminal illness for which there        is no cure.</a:t>
            </a:r>
          </a:p>
          <a:p>
            <a:pPr marL="1071400" lvl="6" indent="0">
              <a:buNone/>
            </a:pPr>
            <a:endParaRPr lang="en-CA" sz="2600" dirty="0"/>
          </a:p>
          <a:p>
            <a:pPr marL="1071400" lvl="6" indent="0">
              <a:buNone/>
            </a:pPr>
            <a:endParaRPr lang="en-CA" sz="2600" dirty="0"/>
          </a:p>
          <a:p>
            <a:pPr lvl="5">
              <a:buFont typeface="Wingdings" panose="05000000000000000000" pitchFamily="2" charset="2"/>
              <a:buChar char="Ø"/>
            </a:pPr>
            <a:r>
              <a:rPr lang="en-CA" sz="4000" dirty="0"/>
              <a:t>Starts with knowing the person  has an illness they will die from  </a:t>
            </a:r>
          </a:p>
          <a:p>
            <a:pPr marL="871400" lvl="5" indent="0">
              <a:buNone/>
            </a:pPr>
            <a:endParaRPr lang="en-CA" sz="3200" dirty="0"/>
          </a:p>
          <a:p>
            <a:pPr marL="1328600" lvl="5" indent="-457200">
              <a:buFont typeface="Wingdings" panose="05000000000000000000" pitchFamily="2" charset="2"/>
              <a:buChar char="Ø"/>
            </a:pPr>
            <a:r>
              <a:rPr lang="en-CA" sz="4000" dirty="0"/>
              <a:t>Dementia is often not viewed as a terminal illness</a:t>
            </a:r>
          </a:p>
        </p:txBody>
      </p:sp>
    </p:spTree>
    <p:extLst>
      <p:ext uri="{BB962C8B-B14F-4D97-AF65-F5344CB8AC3E}">
        <p14:creationId xmlns:p14="http://schemas.microsoft.com/office/powerpoint/2010/main" val="3157472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368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CA" dirty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416433" cy="4477793"/>
          </a:xfrm>
        </p:spPr>
        <p:txBody>
          <a:bodyPr>
            <a:normAutofit fontScale="85000" lnSpcReduction="20000"/>
          </a:bodyPr>
          <a:lstStyle/>
          <a:p>
            <a:r>
              <a:rPr lang="en-CA" sz="4300" dirty="0"/>
              <a:t>Failing immune system response:</a:t>
            </a:r>
          </a:p>
          <a:p>
            <a:endParaRPr lang="en-CA" sz="15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After pneumonia 5x increased risk of re-occurrence</a:t>
            </a:r>
          </a:p>
          <a:p>
            <a:pPr marL="201168" lvl="1" indent="0">
              <a:buNone/>
            </a:pPr>
            <a:endParaRPr lang="en-US" sz="3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6 month mortality post pneumonia 36-48%</a:t>
            </a:r>
          </a:p>
          <a:p>
            <a:pPr marL="201168" lvl="1" indent="0">
              <a:buNone/>
            </a:pPr>
            <a:endParaRPr lang="en-US" sz="3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Antibiotics do not change outcomes in severe dementia</a:t>
            </a:r>
          </a:p>
          <a:p>
            <a:pPr marL="201168" lvl="1" indent="0">
              <a:buNone/>
            </a:pPr>
            <a:endParaRPr lang="en-US" sz="3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dirty="0"/>
              <a:t>Route makes no difference in survival</a:t>
            </a:r>
          </a:p>
          <a:p>
            <a:endParaRPr lang="en-US" sz="1100" dirty="0"/>
          </a:p>
          <a:p>
            <a:r>
              <a:rPr lang="en-US" sz="1400" dirty="0"/>
              <a:t>Mitchell et. al, Annals of Internal Medicine, 2012 156 45-51; Vandersteen JAMDA 2007; 8(6):396-403; Fabiszewski, JAMA 1990;263: 316</a:t>
            </a:r>
          </a:p>
        </p:txBody>
      </p:sp>
    </p:spTree>
    <p:extLst>
      <p:ext uri="{BB962C8B-B14F-4D97-AF65-F5344CB8AC3E}">
        <p14:creationId xmlns:p14="http://schemas.microsoft.com/office/powerpoint/2010/main" val="319327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60337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Goals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0681" y="768023"/>
            <a:ext cx="7915701" cy="546900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Anticipate transitions </a:t>
            </a:r>
          </a:p>
          <a:p>
            <a:pPr marL="0" indent="0">
              <a:buNone/>
            </a:pP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what changes do you anticipate?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CA" sz="4400" dirty="0"/>
              <a:t>expected complications</a:t>
            </a:r>
            <a:endParaRPr lang="en-US" sz="4400" dirty="0"/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CA" sz="4400" dirty="0"/>
              <a:t>Dementia trajectory - Clinical indicators of functional decline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792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86095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Goals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7975" y="731519"/>
            <a:ext cx="7738281" cy="5737519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CA" sz="4400" dirty="0">
                <a:solidFill>
                  <a:schemeClr val="accent1">
                    <a:lumMod val="75000"/>
                  </a:schemeClr>
                </a:solidFill>
              </a:rPr>
              <a:t>Provide medical plan &amp; orders</a:t>
            </a:r>
          </a:p>
          <a:p>
            <a:pPr marL="201168" lvl="1" indent="0">
              <a:buNone/>
            </a:pPr>
            <a:endParaRPr lang="en-US" sz="24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Effective symptom management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Pain management</a:t>
            </a:r>
          </a:p>
          <a:p>
            <a:pPr marL="201168" lvl="1" indent="0">
              <a:buNone/>
            </a:pPr>
            <a:endParaRPr lang="en-CA" sz="4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4000" dirty="0">
                <a:solidFill>
                  <a:schemeClr val="tx1"/>
                </a:solidFill>
              </a:rPr>
              <a:t>Comfort &amp; quality</a:t>
            </a:r>
            <a:endParaRPr lang="en-US" sz="4000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70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0677"/>
            <a:ext cx="10058400" cy="1561513"/>
          </a:xfrm>
        </p:spPr>
        <p:txBody>
          <a:bodyPr>
            <a:normAutofit/>
          </a:bodyPr>
          <a:lstStyle/>
          <a:p>
            <a:r>
              <a:rPr lang="en-CA" sz="3200" dirty="0"/>
              <a:t>Goals of Care</a:t>
            </a:r>
            <a:br>
              <a:rPr lang="en-CA" sz="3200" dirty="0"/>
            </a:br>
            <a:r>
              <a:rPr lang="en-CA" dirty="0"/>
              <a:t>Advance Care Planning Cycle</a:t>
            </a:r>
            <a:r>
              <a:rPr lang="en-CA" sz="3200" dirty="0"/>
              <a:t/>
            </a:r>
            <a:br>
              <a:rPr lang="en-CA" sz="3200" dirty="0"/>
            </a:b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 contrast="40000"/>
          </a:blip>
          <a:stretch>
            <a:fillRect/>
          </a:stretch>
        </p:blipFill>
        <p:spPr>
          <a:xfrm>
            <a:off x="4976905" y="1858563"/>
            <a:ext cx="6492624" cy="43452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biLevel thresh="50000"/>
            <a:lum bright="40000" contrast="-20000"/>
          </a:blip>
          <a:stretch>
            <a:fillRect/>
          </a:stretch>
        </p:blipFill>
        <p:spPr>
          <a:xfrm>
            <a:off x="1133538" y="3018016"/>
            <a:ext cx="3068908" cy="3042533"/>
          </a:xfrm>
          <a:prstGeom prst="rect">
            <a:avLst/>
          </a:prstGeom>
        </p:spPr>
      </p:pic>
      <p:sp>
        <p:nvSpPr>
          <p:cNvPr id="6" name="Arc 5"/>
          <p:cNvSpPr/>
          <p:nvPr/>
        </p:nvSpPr>
        <p:spPr>
          <a:xfrm rot="18903563">
            <a:off x="2726014" y="2321059"/>
            <a:ext cx="3346738" cy="3253413"/>
          </a:xfrm>
          <a:prstGeom prst="arc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4109" y="2115750"/>
            <a:ext cx="2383743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542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CA" dirty="0"/>
              <a:t>Conversation Examples: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631" y="1804060"/>
            <a:ext cx="10057184" cy="427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265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389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CA" dirty="0"/>
              <a:t>Conversation examples: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7784" y="1775924"/>
            <a:ext cx="10467385" cy="455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31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3216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CA" sz="4400" dirty="0">
                <a:solidFill>
                  <a:schemeClr val="tx1"/>
                </a:solidFill>
              </a:rPr>
              <a:t>Goals of Care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6000" dirty="0"/>
          </a:p>
          <a:p>
            <a:r>
              <a:rPr lang="en-CA" sz="6000" dirty="0"/>
              <a:t>       </a:t>
            </a:r>
          </a:p>
          <a:p>
            <a:pPr algn="ctr"/>
            <a:r>
              <a:rPr lang="en-CA" sz="8000" dirty="0"/>
              <a:t>Questions?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8449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580" y="235803"/>
            <a:ext cx="10058400" cy="95799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CA" sz="4000" dirty="0"/>
              <a:t>Goals of Care: Palliative approach 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2664" y="2557390"/>
            <a:ext cx="10485836" cy="41101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CA" sz="4000" b="1" dirty="0">
                <a:solidFill>
                  <a:schemeClr val="accent2">
                    <a:lumMod val="50000"/>
                  </a:schemeClr>
                </a:solidFill>
              </a:rPr>
              <a:t>Conversations about:</a:t>
            </a:r>
            <a:r>
              <a:rPr lang="en-CA" sz="4000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CA" sz="4000" dirty="0">
                <a:solidFill>
                  <a:schemeClr val="tx1"/>
                </a:solidFill>
              </a:rPr>
              <a:t>Values   Needs    Wishes</a:t>
            </a:r>
          </a:p>
          <a:p>
            <a:r>
              <a:rPr lang="en-CA" sz="4000" b="1" dirty="0">
                <a:solidFill>
                  <a:schemeClr val="accent2">
                    <a:lumMod val="50000"/>
                  </a:schemeClr>
                </a:solidFill>
              </a:rPr>
              <a:t>Disease Management:    </a:t>
            </a:r>
            <a:r>
              <a:rPr lang="en-CA" sz="4000" dirty="0">
                <a:solidFill>
                  <a:schemeClr val="tx1"/>
                </a:solidFill>
              </a:rPr>
              <a:t>Comfort &amp; Quality</a:t>
            </a:r>
          </a:p>
          <a:p>
            <a:r>
              <a:rPr lang="en-CA" sz="4000" b="1" dirty="0">
                <a:solidFill>
                  <a:schemeClr val="accent2">
                    <a:lumMod val="50000"/>
                  </a:schemeClr>
                </a:solidFill>
              </a:rPr>
              <a:t>Information:</a:t>
            </a:r>
            <a:r>
              <a:rPr lang="en-CA" sz="4000" dirty="0">
                <a:solidFill>
                  <a:schemeClr val="tx1"/>
                </a:solidFill>
              </a:rPr>
              <a:t>      to support decision making</a:t>
            </a:r>
          </a:p>
          <a:p>
            <a:r>
              <a:rPr lang="en-CA" sz="4000" b="1" dirty="0">
                <a:solidFill>
                  <a:schemeClr val="accent2">
                    <a:lumMod val="50000"/>
                  </a:schemeClr>
                </a:solidFill>
              </a:rPr>
              <a:t>Support:  </a:t>
            </a:r>
            <a:r>
              <a:rPr lang="en-CA" sz="4000" dirty="0">
                <a:solidFill>
                  <a:schemeClr val="tx1"/>
                </a:solidFill>
              </a:rPr>
              <a:t>physical,  psychosocial,  spiritual needs</a:t>
            </a:r>
          </a:p>
          <a:p>
            <a:r>
              <a:rPr lang="en-CA" sz="4000" b="1" dirty="0">
                <a:solidFill>
                  <a:schemeClr val="accent2">
                    <a:lumMod val="50000"/>
                  </a:schemeClr>
                </a:solidFill>
              </a:rPr>
              <a:t>Provisions for death </a:t>
            </a:r>
            <a:r>
              <a:rPr lang="en-CA" sz="4000" dirty="0">
                <a:solidFill>
                  <a:schemeClr val="tx1"/>
                </a:solidFill>
              </a:rPr>
              <a:t>and care after death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97100" y="1574800"/>
            <a:ext cx="6472794" cy="646986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sz="3200" dirty="0"/>
              <a:t>Anticipates change decline and death</a:t>
            </a:r>
          </a:p>
        </p:txBody>
      </p:sp>
    </p:spTree>
    <p:extLst>
      <p:ext uri="{BB962C8B-B14F-4D97-AF65-F5344CB8AC3E}">
        <p14:creationId xmlns:p14="http://schemas.microsoft.com/office/powerpoint/2010/main" val="224840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33" y="505543"/>
            <a:ext cx="10058400" cy="924011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Goals of Care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885" y="1751528"/>
            <a:ext cx="10058400" cy="3979571"/>
          </a:xfrm>
        </p:spPr>
        <p:txBody>
          <a:bodyPr>
            <a:normAutofit/>
          </a:bodyPr>
          <a:lstStyle/>
          <a:p>
            <a:pPr algn="ctr"/>
            <a:r>
              <a:rPr lang="en-CA" sz="3600" dirty="0"/>
              <a:t>Integrated approach through advancing illness</a:t>
            </a:r>
          </a:p>
          <a:p>
            <a:endParaRPr lang="en-US" sz="3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Calibri" panose="020F0502020204030204" pitchFamily="34" charset="0"/>
              <a:buChar char="→"/>
            </a:pPr>
            <a:endParaRPr lang="en-US" dirty="0"/>
          </a:p>
          <a:p>
            <a:pPr>
              <a:buFont typeface="Calibri" panose="020F0502020204030204" pitchFamily="34" charset="0"/>
              <a:buChar char="→"/>
            </a:pP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64039356"/>
              </p:ext>
            </p:extLst>
          </p:nvPr>
        </p:nvGraphicFramePr>
        <p:xfrm>
          <a:off x="1352282" y="2356834"/>
          <a:ext cx="9388699" cy="3818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769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3216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CA" sz="4400" dirty="0">
                <a:solidFill>
                  <a:schemeClr val="tx1"/>
                </a:solidFill>
              </a:rPr>
              <a:t>Goals of Care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>
          <a:xfrm>
            <a:off x="4279006" y="858520"/>
            <a:ext cx="6785234" cy="5257800"/>
          </a:xfrm>
        </p:spPr>
        <p:txBody>
          <a:bodyPr>
            <a:normAutofit/>
          </a:bodyPr>
          <a:lstStyle/>
          <a:p>
            <a:endParaRPr lang="en-CA" sz="3600" dirty="0">
              <a:solidFill>
                <a:schemeClr val="tx1"/>
              </a:solidFill>
            </a:endParaRPr>
          </a:p>
          <a:p>
            <a:pPr marL="1242800" lvl="8" indent="0">
              <a:buNone/>
            </a:pPr>
            <a:r>
              <a:rPr lang="en-CA" sz="5400" dirty="0">
                <a:solidFill>
                  <a:schemeClr val="tx1"/>
                </a:solidFill>
              </a:rPr>
              <a:t>“Most chronically ill older people have ambiguous medical </a:t>
            </a:r>
            <a:r>
              <a:rPr lang="en-US" sz="5400" dirty="0">
                <a:solidFill>
                  <a:schemeClr val="tx1"/>
                </a:solidFill>
              </a:rPr>
              <a:t>pr</a:t>
            </a:r>
            <a:r>
              <a:rPr lang="en-CA" sz="5400" dirty="0">
                <a:solidFill>
                  <a:schemeClr val="tx1"/>
                </a:solidFill>
              </a:rPr>
              <a:t>ognosis … </a:t>
            </a:r>
          </a:p>
        </p:txBody>
      </p:sp>
    </p:spTree>
    <p:extLst>
      <p:ext uri="{BB962C8B-B14F-4D97-AF65-F5344CB8AC3E}">
        <p14:creationId xmlns:p14="http://schemas.microsoft.com/office/powerpoint/2010/main" val="337946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0" y="483552"/>
            <a:ext cx="10216514" cy="114830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CA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n-CA" dirty="0">
                <a:solidFill>
                  <a:schemeClr val="accent2"/>
                </a:solidFill>
              </a:rPr>
              <a:t/>
            </a:r>
            <a:br>
              <a:rPr lang="en-CA" dirty="0">
                <a:solidFill>
                  <a:schemeClr val="accent2"/>
                </a:solidFill>
              </a:rPr>
            </a:br>
            <a:r>
              <a:rPr lang="en-CA" sz="5300" dirty="0"/>
              <a:t>Key Roles – Physician / NP</a:t>
            </a:r>
            <a:endParaRPr lang="en-US" sz="5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916038"/>
              </p:ext>
            </p:extLst>
          </p:nvPr>
        </p:nvGraphicFramePr>
        <p:xfrm>
          <a:off x="773405" y="1420837"/>
          <a:ext cx="10326004" cy="5289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59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77080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Goals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264" y="270456"/>
            <a:ext cx="6919175" cy="6259132"/>
          </a:xfrm>
        </p:spPr>
        <p:txBody>
          <a:bodyPr>
            <a:normAutofit fontScale="62500" lnSpcReduction="20000"/>
          </a:bodyPr>
          <a:lstStyle/>
          <a:p>
            <a:pPr marL="658368" lvl="3" indent="0">
              <a:buNone/>
            </a:pPr>
            <a:endParaRPr lang="en-CA" dirty="0"/>
          </a:p>
          <a:p>
            <a:r>
              <a:rPr lang="en-US" sz="5100" dirty="0">
                <a:solidFill>
                  <a:schemeClr val="accent1">
                    <a:lumMod val="75000"/>
                  </a:schemeClr>
                </a:solidFill>
              </a:rPr>
              <a:t>Clarify understanding &amp; provide:</a:t>
            </a:r>
            <a:endParaRPr lang="en-US" sz="1600" dirty="0">
              <a:solidFill>
                <a:schemeClr val="tx1"/>
              </a:solidFill>
            </a:endParaRPr>
          </a:p>
          <a:p>
            <a:pPr marL="1322860" lvl="6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diagnosis </a:t>
            </a:r>
          </a:p>
          <a:p>
            <a:pPr marL="1322860" lvl="6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prognosis  </a:t>
            </a:r>
          </a:p>
          <a:p>
            <a:pPr marL="1322860" lvl="6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</a:rPr>
              <a:t>treatment options</a:t>
            </a:r>
          </a:p>
          <a:p>
            <a:pPr marL="751360" lvl="6" indent="0">
              <a:buNone/>
            </a:pPr>
            <a:endParaRPr lang="en-US" sz="3600" dirty="0"/>
          </a:p>
          <a:p>
            <a:pPr marL="201168" lvl="1" indent="0">
              <a:buNone/>
            </a:pPr>
            <a:endParaRPr lang="en-US" sz="2400" dirty="0"/>
          </a:p>
          <a:p>
            <a:pPr marL="1322860" lvl="6" indent="-5715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5100" dirty="0">
                <a:solidFill>
                  <a:schemeClr val="tx1"/>
                </a:solidFill>
              </a:rPr>
              <a:t>Explore feelings / needs </a:t>
            </a:r>
          </a:p>
          <a:p>
            <a:pPr marL="1322860" lvl="6" indent="-5715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5100" dirty="0">
                <a:solidFill>
                  <a:schemeClr val="tx1"/>
                </a:solidFill>
              </a:rPr>
              <a:t>Advise</a:t>
            </a:r>
          </a:p>
          <a:p>
            <a:pPr marL="1322860" lvl="6" indent="-5715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5100" dirty="0">
                <a:solidFill>
                  <a:schemeClr val="tx1"/>
                </a:solidFill>
              </a:rPr>
              <a:t>Educate </a:t>
            </a:r>
          </a:p>
          <a:p>
            <a:pPr marL="1322860" lvl="6" indent="-57150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5100" dirty="0">
                <a:solidFill>
                  <a:schemeClr val="tx1"/>
                </a:solidFill>
              </a:rPr>
              <a:t>Explain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57200" y="2009104"/>
            <a:ext cx="3200400" cy="429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0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060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035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CA" dirty="0"/>
              <a:t>Family information Needs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430" y="2000281"/>
            <a:ext cx="10558100" cy="4323246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CA" sz="3200" dirty="0"/>
              <a:t>Communication of information is the utmost expressed need of family care givers</a:t>
            </a:r>
          </a:p>
          <a:p>
            <a:pPr marL="384048" lvl="2" indent="0">
              <a:buNone/>
            </a:pPr>
            <a:endParaRPr lang="en-CA" sz="9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CA" sz="3200" dirty="0"/>
              <a:t>When family understand natural course &amp; expected complications of dementia, there is reduced burdensome interventions</a:t>
            </a:r>
          </a:p>
          <a:p>
            <a:pPr marL="384048" lvl="2" indent="0">
              <a:buNone/>
            </a:pPr>
            <a:endParaRPr lang="en-CA" sz="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CA" sz="3200" dirty="0"/>
              <a:t>Treatments regarding eating problems and infections are the most common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356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899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CA" dirty="0"/>
              <a:t>Advanced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858" y="1794218"/>
            <a:ext cx="10058400" cy="4503551"/>
          </a:xfrm>
        </p:spPr>
        <p:txBody>
          <a:bodyPr>
            <a:normAutofit fontScale="70000" lnSpcReduction="20000"/>
          </a:bodyPr>
          <a:lstStyle/>
          <a:p>
            <a:r>
              <a:rPr lang="en-US" sz="5100" b="1" dirty="0"/>
              <a:t>Unable to:</a:t>
            </a:r>
          </a:p>
          <a:p>
            <a:pPr marL="1408560" lvl="7" indent="0">
              <a:buNone/>
            </a:pPr>
            <a:r>
              <a:rPr lang="en-US" sz="5100" dirty="0"/>
              <a:t>walk, sit unsupported, smile, hold up head,</a:t>
            </a:r>
          </a:p>
          <a:p>
            <a:pPr marL="1408560" lvl="7" indent="0">
              <a:buNone/>
            </a:pPr>
            <a:r>
              <a:rPr lang="en-US" sz="5100" dirty="0"/>
              <a:t> control bowel or bladder </a:t>
            </a:r>
            <a:r>
              <a:rPr lang="en-US" sz="4500" b="1" dirty="0"/>
              <a:t>	</a:t>
            </a:r>
          </a:p>
          <a:p>
            <a:pPr marL="0" indent="0">
              <a:buNone/>
            </a:pPr>
            <a:r>
              <a:rPr lang="en-US" sz="5100" b="1" dirty="0"/>
              <a:t>Decreased ability to:</a:t>
            </a:r>
          </a:p>
          <a:p>
            <a:pPr lvl="7">
              <a:buFont typeface="Arial" panose="020B0604020202020204" pitchFamily="34" charset="0"/>
              <a:buChar char="•"/>
            </a:pPr>
            <a:r>
              <a:rPr lang="en-US" sz="4700" dirty="0"/>
              <a:t>swallow</a:t>
            </a:r>
          </a:p>
          <a:p>
            <a:pPr lvl="7">
              <a:buFont typeface="Arial" panose="020B0604020202020204" pitchFamily="34" charset="0"/>
              <a:buChar char="•"/>
            </a:pPr>
            <a:r>
              <a:rPr lang="en-US" sz="4700" dirty="0"/>
              <a:t>fight infections</a:t>
            </a:r>
          </a:p>
          <a:p>
            <a:pPr lvl="7">
              <a:buFont typeface="Arial" panose="020B0604020202020204" pitchFamily="34" charset="0"/>
              <a:buChar char="•"/>
            </a:pPr>
            <a:r>
              <a:rPr lang="en-US" sz="4700" dirty="0"/>
              <a:t>speak</a:t>
            </a:r>
          </a:p>
          <a:p>
            <a:r>
              <a:rPr lang="en-US" sz="5100" dirty="0"/>
              <a:t>Physical rigidity</a:t>
            </a:r>
          </a:p>
          <a:p>
            <a:r>
              <a:rPr lang="en-US" sz="5100" dirty="0"/>
              <a:t>MMSE- 0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6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007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CA" dirty="0"/>
              <a:t>Tube feeding in advanced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There is NO evidence for:</a:t>
            </a:r>
          </a:p>
          <a:p>
            <a:pPr lvl="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3600" dirty="0"/>
              <a:t>Preventing weight loss</a:t>
            </a:r>
          </a:p>
          <a:p>
            <a:pPr lvl="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3600" dirty="0"/>
              <a:t>Preventing pneumonia</a:t>
            </a:r>
          </a:p>
          <a:p>
            <a:pPr lvl="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3600" dirty="0"/>
              <a:t>Prolonging life</a:t>
            </a:r>
            <a:endParaRPr lang="en-US" sz="3600" dirty="0"/>
          </a:p>
          <a:p>
            <a:pPr marL="384048" lvl="2" indent="0">
              <a:buNone/>
            </a:pPr>
            <a:endParaRPr lang="en-CA" dirty="0"/>
          </a:p>
          <a:p>
            <a:pPr marL="384048" lvl="2" indent="0">
              <a:buNone/>
            </a:pPr>
            <a:endParaRPr lang="en-CA" dirty="0"/>
          </a:p>
          <a:p>
            <a:pPr marL="384048" lvl="2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5678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6664</TotalTime>
  <Words>349</Words>
  <Application>Microsoft Office PowerPoint</Application>
  <PresentationFormat>Widescreen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Goals of Care Dr. P. Methvin, Langley Division of Family Practice</vt:lpstr>
      <vt:lpstr>Goals of Care: Palliative approach </vt:lpstr>
      <vt:lpstr>Goals of Care </vt:lpstr>
      <vt:lpstr>Goals of Care</vt:lpstr>
      <vt:lpstr>   Key Roles – Physician / NP</vt:lpstr>
      <vt:lpstr>Goals of care</vt:lpstr>
      <vt:lpstr>Family information Needs </vt:lpstr>
      <vt:lpstr>Advanced Dementia</vt:lpstr>
      <vt:lpstr>Tube feeding in advanced dementia</vt:lpstr>
      <vt:lpstr>Antibiotics</vt:lpstr>
      <vt:lpstr>Goals of care</vt:lpstr>
      <vt:lpstr>Goals of care</vt:lpstr>
      <vt:lpstr>Goals of Care Advance Care Planning Cycle </vt:lpstr>
      <vt:lpstr>Conversation Examples:</vt:lpstr>
      <vt:lpstr>Conversation examples:</vt:lpstr>
      <vt:lpstr>Goals of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Polypharmacy Risk Reduction Res Care Education</dc:title>
  <dc:creator>LDFP Attachment</dc:creator>
  <cp:lastModifiedBy>Nadler, Jessica</cp:lastModifiedBy>
  <cp:revision>75</cp:revision>
  <cp:lastPrinted>2017-02-02T00:03:23Z</cp:lastPrinted>
  <dcterms:created xsi:type="dcterms:W3CDTF">2017-01-18T18:18:22Z</dcterms:created>
  <dcterms:modified xsi:type="dcterms:W3CDTF">2019-01-25T19:56:23Z</dcterms:modified>
</cp:coreProperties>
</file>