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63" r:id="rId3"/>
  </p:sldMasterIdLst>
  <p:notesMasterIdLst>
    <p:notesMasterId r:id="rId29"/>
  </p:notesMasterIdLst>
  <p:sldIdLst>
    <p:sldId id="256" r:id="rId4"/>
    <p:sldId id="349" r:id="rId5"/>
    <p:sldId id="350" r:id="rId6"/>
    <p:sldId id="265" r:id="rId7"/>
    <p:sldId id="372" r:id="rId8"/>
    <p:sldId id="353" r:id="rId9"/>
    <p:sldId id="348" r:id="rId10"/>
    <p:sldId id="387" r:id="rId11"/>
    <p:sldId id="379" r:id="rId12"/>
    <p:sldId id="380" r:id="rId13"/>
    <p:sldId id="427" r:id="rId14"/>
    <p:sldId id="428" r:id="rId15"/>
    <p:sldId id="302" r:id="rId16"/>
    <p:sldId id="303" r:id="rId17"/>
    <p:sldId id="390" r:id="rId18"/>
    <p:sldId id="458" r:id="rId19"/>
    <p:sldId id="425" r:id="rId20"/>
    <p:sldId id="426" r:id="rId21"/>
    <p:sldId id="260" r:id="rId22"/>
    <p:sldId id="266" r:id="rId23"/>
    <p:sldId id="267" r:id="rId24"/>
    <p:sldId id="268" r:id="rId25"/>
    <p:sldId id="269" r:id="rId26"/>
    <p:sldId id="306" r:id="rId27"/>
    <p:sldId id="459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30"/>
  </p:normalViewPr>
  <p:slideViewPr>
    <p:cSldViewPr snapToGrid="0" snapToObjects="1">
      <p:cViewPr varScale="1">
        <p:scale>
          <a:sx n="63" d="100"/>
          <a:sy n="63" d="100"/>
        </p:scale>
        <p:origin x="77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075746-0B47-4867-8C23-F4C5D4DA46C8}" type="doc">
      <dgm:prSet loTypeId="urn:microsoft.com/office/officeart/2005/8/layout/default" loCatId="list" qsTypeId="urn:microsoft.com/office/officeart/2005/8/quickstyle/3d6" qsCatId="3D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12FDB192-4FB0-40F7-9D0D-5B0FAC777E4E}">
      <dgm:prSet phldrT="[Text]"/>
      <dgm:spPr/>
      <dgm:t>
        <a:bodyPr/>
        <a:lstStyle/>
        <a:p>
          <a:r>
            <a:rPr lang="en-CA" dirty="0">
              <a:solidFill>
                <a:srgbClr val="FF0000"/>
              </a:solidFill>
            </a:rPr>
            <a:t>Goes against patient’s goals of care</a:t>
          </a:r>
        </a:p>
      </dgm:t>
    </dgm:pt>
    <dgm:pt modelId="{2A64FE3B-2D1F-479D-8149-9E1B53B4F98C}" type="parTrans" cxnId="{DF13D6BB-93BC-4E27-A4B7-95A2A3B0904A}">
      <dgm:prSet/>
      <dgm:spPr/>
      <dgm:t>
        <a:bodyPr/>
        <a:lstStyle/>
        <a:p>
          <a:endParaRPr lang="en-CA"/>
        </a:p>
      </dgm:t>
    </dgm:pt>
    <dgm:pt modelId="{04E04394-40DA-4616-8ED6-7BF41A0E910B}" type="sibTrans" cxnId="{DF13D6BB-93BC-4E27-A4B7-95A2A3B0904A}">
      <dgm:prSet/>
      <dgm:spPr/>
      <dgm:t>
        <a:bodyPr/>
        <a:lstStyle/>
        <a:p>
          <a:endParaRPr lang="en-CA"/>
        </a:p>
      </dgm:t>
    </dgm:pt>
    <dgm:pt modelId="{DD7FFD11-EAD8-4A23-B302-363F8E52A93B}">
      <dgm:prSet phldrT="[Text]" custT="1"/>
      <dgm:spPr/>
      <dgm:t>
        <a:bodyPr/>
        <a:lstStyle/>
        <a:p>
          <a:r>
            <a:rPr lang="en-CA" sz="3200" dirty="0">
              <a:solidFill>
                <a:srgbClr val="FFFF00"/>
              </a:solidFill>
            </a:rPr>
            <a:t>Lack of clear indication</a:t>
          </a:r>
        </a:p>
      </dgm:t>
    </dgm:pt>
    <dgm:pt modelId="{C40FD118-FB07-4BB1-AE07-611689E633E8}" type="parTrans" cxnId="{7E6F2B3A-E7B8-498C-8CE1-30924117F6FC}">
      <dgm:prSet/>
      <dgm:spPr/>
      <dgm:t>
        <a:bodyPr/>
        <a:lstStyle/>
        <a:p>
          <a:endParaRPr lang="en-CA"/>
        </a:p>
      </dgm:t>
    </dgm:pt>
    <dgm:pt modelId="{365AB32C-F95E-4003-B15F-E4A33B59573B}" type="sibTrans" cxnId="{7E6F2B3A-E7B8-498C-8CE1-30924117F6FC}">
      <dgm:prSet/>
      <dgm:spPr/>
      <dgm:t>
        <a:bodyPr/>
        <a:lstStyle/>
        <a:p>
          <a:endParaRPr lang="en-CA"/>
        </a:p>
      </dgm:t>
    </dgm:pt>
    <dgm:pt modelId="{7DD5A9C7-333B-4FE2-8CCB-B1F70387A6BE}">
      <dgm:prSet phldrT="[Text]"/>
      <dgm:spPr/>
      <dgm:t>
        <a:bodyPr/>
        <a:lstStyle/>
        <a:p>
          <a:r>
            <a:rPr lang="en-CA" dirty="0"/>
            <a:t>Adverse effects, drug interaction, allergy</a:t>
          </a:r>
        </a:p>
      </dgm:t>
    </dgm:pt>
    <dgm:pt modelId="{C7DE29E4-4A5E-41AD-8152-424E7CBF6446}" type="parTrans" cxnId="{1B977401-625A-4701-806C-87E26F25CC99}">
      <dgm:prSet/>
      <dgm:spPr/>
      <dgm:t>
        <a:bodyPr/>
        <a:lstStyle/>
        <a:p>
          <a:endParaRPr lang="en-CA"/>
        </a:p>
      </dgm:t>
    </dgm:pt>
    <dgm:pt modelId="{B8570CC7-9B29-4F8C-9017-D86C30FE3FEE}" type="sibTrans" cxnId="{1B977401-625A-4701-806C-87E26F25CC99}">
      <dgm:prSet/>
      <dgm:spPr/>
      <dgm:t>
        <a:bodyPr/>
        <a:lstStyle/>
        <a:p>
          <a:endParaRPr lang="en-CA"/>
        </a:p>
      </dgm:t>
    </dgm:pt>
    <dgm:pt modelId="{908E6DFC-A7FE-4539-B626-4285224DAEF0}">
      <dgm:prSet phldrT="[Text]"/>
      <dgm:spPr/>
      <dgm:t>
        <a:bodyPr/>
        <a:lstStyle/>
        <a:p>
          <a:r>
            <a:rPr lang="en-CA" dirty="0"/>
            <a:t>Incorrect duration</a:t>
          </a:r>
        </a:p>
      </dgm:t>
    </dgm:pt>
    <dgm:pt modelId="{7FB7E17E-5704-4F6F-A786-B0112BE5FCDD}" type="parTrans" cxnId="{29327998-513A-4517-85F3-4C0672FAB3D5}">
      <dgm:prSet/>
      <dgm:spPr/>
      <dgm:t>
        <a:bodyPr/>
        <a:lstStyle/>
        <a:p>
          <a:endParaRPr lang="en-CA"/>
        </a:p>
      </dgm:t>
    </dgm:pt>
    <dgm:pt modelId="{F05C1503-33CD-4982-A5B6-E23B9BD7D61A}" type="sibTrans" cxnId="{29327998-513A-4517-85F3-4C0672FAB3D5}">
      <dgm:prSet/>
      <dgm:spPr/>
      <dgm:t>
        <a:bodyPr/>
        <a:lstStyle/>
        <a:p>
          <a:endParaRPr lang="en-CA"/>
        </a:p>
      </dgm:t>
    </dgm:pt>
    <dgm:pt modelId="{2DC656C7-3E89-4C90-B219-7EE455367025}">
      <dgm:prSet phldrT="[Text]"/>
      <dgm:spPr/>
      <dgm:t>
        <a:bodyPr/>
        <a:lstStyle/>
        <a:p>
          <a:r>
            <a:rPr lang="en-CA" dirty="0"/>
            <a:t>Incorrect dose</a:t>
          </a:r>
        </a:p>
      </dgm:t>
    </dgm:pt>
    <dgm:pt modelId="{35F40A22-D626-4601-BB27-D24522578ECD}" type="parTrans" cxnId="{7F92F871-EEC9-4C39-9AF6-FC64DE24298B}">
      <dgm:prSet/>
      <dgm:spPr/>
      <dgm:t>
        <a:bodyPr/>
        <a:lstStyle/>
        <a:p>
          <a:endParaRPr lang="en-CA"/>
        </a:p>
      </dgm:t>
    </dgm:pt>
    <dgm:pt modelId="{EFFB6123-D67D-4BD8-8E9E-3BF05A874597}" type="sibTrans" cxnId="{7F92F871-EEC9-4C39-9AF6-FC64DE24298B}">
      <dgm:prSet/>
      <dgm:spPr/>
      <dgm:t>
        <a:bodyPr/>
        <a:lstStyle/>
        <a:p>
          <a:endParaRPr lang="en-CA"/>
        </a:p>
      </dgm:t>
    </dgm:pt>
    <dgm:pt modelId="{8E062844-1D6D-454E-9C6A-C69C46126D2D}" type="pres">
      <dgm:prSet presAssocID="{CE075746-0B47-4867-8C23-F4C5D4DA46C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6A2B2D5-C18F-400A-B45B-C94A820524EC}" type="pres">
      <dgm:prSet presAssocID="{12FDB192-4FB0-40F7-9D0D-5B0FAC777E4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727A52-470A-4E22-932D-5DE2D8A68F89}" type="pres">
      <dgm:prSet presAssocID="{04E04394-40DA-4616-8ED6-7BF41A0E910B}" presName="sibTrans" presStyleCnt="0"/>
      <dgm:spPr/>
    </dgm:pt>
    <dgm:pt modelId="{69BF611A-5641-4F53-A341-6651A2D95112}" type="pres">
      <dgm:prSet presAssocID="{DD7FFD11-EAD8-4A23-B302-363F8E52A93B}" presName="node" presStyleLbl="node1" presStyleIdx="1" presStyleCnt="5" custLinFactNeighborY="-60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49795D-E216-4634-A810-CFD8D8DED301}" type="pres">
      <dgm:prSet presAssocID="{365AB32C-F95E-4003-B15F-E4A33B59573B}" presName="sibTrans" presStyleCnt="0"/>
      <dgm:spPr/>
    </dgm:pt>
    <dgm:pt modelId="{7BA0D411-B876-47E1-9153-AC224E53AD50}" type="pres">
      <dgm:prSet presAssocID="{7DD5A9C7-333B-4FE2-8CCB-B1F70387A6B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CFD433-0943-4E28-8F01-7A8A43480ECF}" type="pres">
      <dgm:prSet presAssocID="{B8570CC7-9B29-4F8C-9017-D86C30FE3FEE}" presName="sibTrans" presStyleCnt="0"/>
      <dgm:spPr/>
    </dgm:pt>
    <dgm:pt modelId="{494BCF89-B59D-45F0-8F67-446889A8443F}" type="pres">
      <dgm:prSet presAssocID="{908E6DFC-A7FE-4539-B626-4285224DAEF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3FE735-AC05-4411-AAD0-62A1A1974B7A}" type="pres">
      <dgm:prSet presAssocID="{F05C1503-33CD-4982-A5B6-E23B9BD7D61A}" presName="sibTrans" presStyleCnt="0"/>
      <dgm:spPr/>
    </dgm:pt>
    <dgm:pt modelId="{2644ED25-9357-4C45-AAF2-48C5585277AD}" type="pres">
      <dgm:prSet presAssocID="{2DC656C7-3E89-4C90-B219-7EE45536702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20F8DAA-B773-8C4E-A436-61B859B9ADB6}" type="presOf" srcId="{CE075746-0B47-4867-8C23-F4C5D4DA46C8}" destId="{8E062844-1D6D-454E-9C6A-C69C46126D2D}" srcOrd="0" destOrd="0" presId="urn:microsoft.com/office/officeart/2005/8/layout/default"/>
    <dgm:cxn modelId="{CFEB13E9-BDCA-9F4E-988B-E6A715FAF513}" type="presOf" srcId="{908E6DFC-A7FE-4539-B626-4285224DAEF0}" destId="{494BCF89-B59D-45F0-8F67-446889A8443F}" srcOrd="0" destOrd="0" presId="urn:microsoft.com/office/officeart/2005/8/layout/default"/>
    <dgm:cxn modelId="{1B8D08B9-88DB-6B4B-875E-392AC47AEABA}" type="presOf" srcId="{2DC656C7-3E89-4C90-B219-7EE455367025}" destId="{2644ED25-9357-4C45-AAF2-48C5585277AD}" srcOrd="0" destOrd="0" presId="urn:microsoft.com/office/officeart/2005/8/layout/default"/>
    <dgm:cxn modelId="{7E6F2B3A-E7B8-498C-8CE1-30924117F6FC}" srcId="{CE075746-0B47-4867-8C23-F4C5D4DA46C8}" destId="{DD7FFD11-EAD8-4A23-B302-363F8E52A93B}" srcOrd="1" destOrd="0" parTransId="{C40FD118-FB07-4BB1-AE07-611689E633E8}" sibTransId="{365AB32C-F95E-4003-B15F-E4A33B59573B}"/>
    <dgm:cxn modelId="{337F5ABA-F90C-2A43-84A3-3FE917B729CB}" type="presOf" srcId="{7DD5A9C7-333B-4FE2-8CCB-B1F70387A6BE}" destId="{7BA0D411-B876-47E1-9153-AC224E53AD50}" srcOrd="0" destOrd="0" presId="urn:microsoft.com/office/officeart/2005/8/layout/default"/>
    <dgm:cxn modelId="{7F92F871-EEC9-4C39-9AF6-FC64DE24298B}" srcId="{CE075746-0B47-4867-8C23-F4C5D4DA46C8}" destId="{2DC656C7-3E89-4C90-B219-7EE455367025}" srcOrd="4" destOrd="0" parTransId="{35F40A22-D626-4601-BB27-D24522578ECD}" sibTransId="{EFFB6123-D67D-4BD8-8E9E-3BF05A874597}"/>
    <dgm:cxn modelId="{DF13D6BB-93BC-4E27-A4B7-95A2A3B0904A}" srcId="{CE075746-0B47-4867-8C23-F4C5D4DA46C8}" destId="{12FDB192-4FB0-40F7-9D0D-5B0FAC777E4E}" srcOrd="0" destOrd="0" parTransId="{2A64FE3B-2D1F-479D-8149-9E1B53B4F98C}" sibTransId="{04E04394-40DA-4616-8ED6-7BF41A0E910B}"/>
    <dgm:cxn modelId="{29327998-513A-4517-85F3-4C0672FAB3D5}" srcId="{CE075746-0B47-4867-8C23-F4C5D4DA46C8}" destId="{908E6DFC-A7FE-4539-B626-4285224DAEF0}" srcOrd="3" destOrd="0" parTransId="{7FB7E17E-5704-4F6F-A786-B0112BE5FCDD}" sibTransId="{F05C1503-33CD-4982-A5B6-E23B9BD7D61A}"/>
    <dgm:cxn modelId="{C9D66042-3C60-BF48-B163-0292D47678BB}" type="presOf" srcId="{12FDB192-4FB0-40F7-9D0D-5B0FAC777E4E}" destId="{C6A2B2D5-C18F-400A-B45B-C94A820524EC}" srcOrd="0" destOrd="0" presId="urn:microsoft.com/office/officeart/2005/8/layout/default"/>
    <dgm:cxn modelId="{1B977401-625A-4701-806C-87E26F25CC99}" srcId="{CE075746-0B47-4867-8C23-F4C5D4DA46C8}" destId="{7DD5A9C7-333B-4FE2-8CCB-B1F70387A6BE}" srcOrd="2" destOrd="0" parTransId="{C7DE29E4-4A5E-41AD-8152-424E7CBF6446}" sibTransId="{B8570CC7-9B29-4F8C-9017-D86C30FE3FEE}"/>
    <dgm:cxn modelId="{8EAA0B42-08D7-C346-B331-5FD084CB4297}" type="presOf" srcId="{DD7FFD11-EAD8-4A23-B302-363F8E52A93B}" destId="{69BF611A-5641-4F53-A341-6651A2D95112}" srcOrd="0" destOrd="0" presId="urn:microsoft.com/office/officeart/2005/8/layout/default"/>
    <dgm:cxn modelId="{1C27195C-9EA5-2E46-B531-E13DEA13D515}" type="presParOf" srcId="{8E062844-1D6D-454E-9C6A-C69C46126D2D}" destId="{C6A2B2D5-C18F-400A-B45B-C94A820524EC}" srcOrd="0" destOrd="0" presId="urn:microsoft.com/office/officeart/2005/8/layout/default"/>
    <dgm:cxn modelId="{1879F9BB-530D-8149-967E-1ED61A337275}" type="presParOf" srcId="{8E062844-1D6D-454E-9C6A-C69C46126D2D}" destId="{66727A52-470A-4E22-932D-5DE2D8A68F89}" srcOrd="1" destOrd="0" presId="urn:microsoft.com/office/officeart/2005/8/layout/default"/>
    <dgm:cxn modelId="{46A84A4B-31FD-C845-BB44-D8903AA2CCE9}" type="presParOf" srcId="{8E062844-1D6D-454E-9C6A-C69C46126D2D}" destId="{69BF611A-5641-4F53-A341-6651A2D95112}" srcOrd="2" destOrd="0" presId="urn:microsoft.com/office/officeart/2005/8/layout/default"/>
    <dgm:cxn modelId="{0D7FFAA3-3692-E548-A3A8-189CC3806AEF}" type="presParOf" srcId="{8E062844-1D6D-454E-9C6A-C69C46126D2D}" destId="{2B49795D-E216-4634-A810-CFD8D8DED301}" srcOrd="3" destOrd="0" presId="urn:microsoft.com/office/officeart/2005/8/layout/default"/>
    <dgm:cxn modelId="{389BB263-4479-F343-81DF-CB254E3AEEB6}" type="presParOf" srcId="{8E062844-1D6D-454E-9C6A-C69C46126D2D}" destId="{7BA0D411-B876-47E1-9153-AC224E53AD50}" srcOrd="4" destOrd="0" presId="urn:microsoft.com/office/officeart/2005/8/layout/default"/>
    <dgm:cxn modelId="{7D3DEBC4-CDF1-6A4D-833A-EAC4328889A5}" type="presParOf" srcId="{8E062844-1D6D-454E-9C6A-C69C46126D2D}" destId="{E1CFD433-0943-4E28-8F01-7A8A43480ECF}" srcOrd="5" destOrd="0" presId="urn:microsoft.com/office/officeart/2005/8/layout/default"/>
    <dgm:cxn modelId="{EAB94D65-D8CF-0840-BFCF-B4460F1939BF}" type="presParOf" srcId="{8E062844-1D6D-454E-9C6A-C69C46126D2D}" destId="{494BCF89-B59D-45F0-8F67-446889A8443F}" srcOrd="6" destOrd="0" presId="urn:microsoft.com/office/officeart/2005/8/layout/default"/>
    <dgm:cxn modelId="{58F27EB3-2568-7C4A-975F-20E39896E9CA}" type="presParOf" srcId="{8E062844-1D6D-454E-9C6A-C69C46126D2D}" destId="{473FE735-AC05-4411-AAD0-62A1A1974B7A}" srcOrd="7" destOrd="0" presId="urn:microsoft.com/office/officeart/2005/8/layout/default"/>
    <dgm:cxn modelId="{9F4F55E2-C277-1449-95E5-43A020161A15}" type="presParOf" srcId="{8E062844-1D6D-454E-9C6A-C69C46126D2D}" destId="{2644ED25-9357-4C45-AAF2-48C5585277AD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A2B2D5-C18F-400A-B45B-C94A820524EC}">
      <dsp:nvSpPr>
        <dsp:cNvPr id="0" name=""/>
        <dsp:cNvSpPr/>
      </dsp:nvSpPr>
      <dsp:spPr>
        <a:xfrm>
          <a:off x="0" y="498475"/>
          <a:ext cx="2714624" cy="16287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900" kern="1200" dirty="0">
              <a:solidFill>
                <a:srgbClr val="FF0000"/>
              </a:solidFill>
            </a:rPr>
            <a:t>Goes against patient’s goals of care</a:t>
          </a:r>
        </a:p>
      </dsp:txBody>
      <dsp:txXfrm>
        <a:off x="0" y="498475"/>
        <a:ext cx="2714624" cy="1628775"/>
      </dsp:txXfrm>
    </dsp:sp>
    <dsp:sp modelId="{69BF611A-5641-4F53-A341-6651A2D95112}">
      <dsp:nvSpPr>
        <dsp:cNvPr id="0" name=""/>
        <dsp:cNvSpPr/>
      </dsp:nvSpPr>
      <dsp:spPr>
        <a:xfrm>
          <a:off x="2986087" y="400504"/>
          <a:ext cx="2714624" cy="16287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3200" kern="1200" dirty="0">
              <a:solidFill>
                <a:srgbClr val="FFFF00"/>
              </a:solidFill>
            </a:rPr>
            <a:t>Lack of clear indication</a:t>
          </a:r>
        </a:p>
      </dsp:txBody>
      <dsp:txXfrm>
        <a:off x="2986087" y="400504"/>
        <a:ext cx="2714624" cy="1628775"/>
      </dsp:txXfrm>
    </dsp:sp>
    <dsp:sp modelId="{7BA0D411-B876-47E1-9153-AC224E53AD50}">
      <dsp:nvSpPr>
        <dsp:cNvPr id="0" name=""/>
        <dsp:cNvSpPr/>
      </dsp:nvSpPr>
      <dsp:spPr>
        <a:xfrm>
          <a:off x="5972175" y="498475"/>
          <a:ext cx="2714624" cy="16287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900" kern="1200" dirty="0"/>
            <a:t>Adverse effects, drug interaction, allergy</a:t>
          </a:r>
        </a:p>
      </dsp:txBody>
      <dsp:txXfrm>
        <a:off x="5972175" y="498475"/>
        <a:ext cx="2714624" cy="1628775"/>
      </dsp:txXfrm>
    </dsp:sp>
    <dsp:sp modelId="{494BCF89-B59D-45F0-8F67-446889A8443F}">
      <dsp:nvSpPr>
        <dsp:cNvPr id="0" name=""/>
        <dsp:cNvSpPr/>
      </dsp:nvSpPr>
      <dsp:spPr>
        <a:xfrm>
          <a:off x="1493043" y="2398712"/>
          <a:ext cx="2714624" cy="16287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900" kern="1200" dirty="0"/>
            <a:t>Incorrect duration</a:t>
          </a:r>
        </a:p>
      </dsp:txBody>
      <dsp:txXfrm>
        <a:off x="1493043" y="2398712"/>
        <a:ext cx="2714624" cy="1628775"/>
      </dsp:txXfrm>
    </dsp:sp>
    <dsp:sp modelId="{2644ED25-9357-4C45-AAF2-48C5585277AD}">
      <dsp:nvSpPr>
        <dsp:cNvPr id="0" name=""/>
        <dsp:cNvSpPr/>
      </dsp:nvSpPr>
      <dsp:spPr>
        <a:xfrm>
          <a:off x="4479131" y="2398712"/>
          <a:ext cx="2714624" cy="16287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900" kern="1200" dirty="0"/>
            <a:t>Incorrect dose</a:t>
          </a:r>
        </a:p>
      </dsp:txBody>
      <dsp:txXfrm>
        <a:off x="4479131" y="2398712"/>
        <a:ext cx="2714624" cy="16287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DCC60D-B689-3444-ADEA-EAD25418B2D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516748-26ED-A64E-8123-306596B4E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121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marL="914400" lvl="1" indent="-228600">
              <a:lnSpc>
                <a:spcPct val="150000"/>
              </a:lnSpc>
              <a:spcBef>
                <a:spcPts val="100"/>
              </a:spcBef>
              <a:buClr>
                <a:srgbClr val="DE7E45"/>
              </a:buClr>
              <a:buSzPct val="100000"/>
              <a:buFont typeface="Lucida Grande" charset="0"/>
              <a:buChar char="‣"/>
            </a:pPr>
            <a:r>
              <a:rPr lang="en-US" sz="2400" baseline="0" dirty="0">
                <a:solidFill>
                  <a:srgbClr val="040A0C"/>
                </a:solidFill>
                <a:latin typeface="Myriad Pro" charset="0"/>
                <a:ea typeface="Myriad Pro" charset="0"/>
                <a:cs typeface="Myriad Pro" charset="0"/>
                <a:sym typeface="Myriad Pro" charset="0"/>
              </a:rPr>
              <a:t>Involve all members of the “Circle of Care” from the get-go</a:t>
            </a:r>
          </a:p>
          <a:p>
            <a:pPr marL="1371600" lvl="2" indent="-228600">
              <a:lnSpc>
                <a:spcPct val="150000"/>
              </a:lnSpc>
              <a:spcBef>
                <a:spcPts val="100"/>
              </a:spcBef>
              <a:buClr>
                <a:srgbClr val="DE7E45"/>
              </a:buClr>
              <a:buSzPct val="100000"/>
              <a:buFont typeface="Lucida Grande" charset="0"/>
              <a:buChar char="‣"/>
            </a:pPr>
            <a:r>
              <a:rPr lang="en-US" sz="2400" baseline="0" dirty="0">
                <a:solidFill>
                  <a:srgbClr val="040A0C"/>
                </a:solidFill>
                <a:latin typeface="Myriad Pro" charset="0"/>
                <a:ea typeface="Myriad Pro" charset="0"/>
                <a:cs typeface="Myriad Pro" charset="0"/>
                <a:sym typeface="Myriad Pro" charset="0"/>
              </a:rPr>
              <a:t>Raises awareness, facilitates buy-in, prevents moral distress</a:t>
            </a:r>
          </a:p>
          <a:p>
            <a:pPr marL="1371600" lvl="2" indent="-228600">
              <a:lnSpc>
                <a:spcPct val="150000"/>
              </a:lnSpc>
              <a:spcBef>
                <a:spcPts val="100"/>
              </a:spcBef>
              <a:buClr>
                <a:srgbClr val="DE7E45"/>
              </a:buClr>
              <a:buSzPct val="100000"/>
              <a:buFont typeface="Lucida Grande" charset="0"/>
              <a:buChar char="‣"/>
            </a:pPr>
            <a:endParaRPr lang="en-US" sz="2400" baseline="0" dirty="0">
              <a:solidFill>
                <a:srgbClr val="040A0C"/>
              </a:solidFill>
              <a:latin typeface="Myriad Pro" charset="0"/>
              <a:ea typeface="Myriad Pro" charset="0"/>
              <a:cs typeface="Myriad Pro" charset="0"/>
              <a:sym typeface="Myriad Pro" charset="0"/>
            </a:endParaRPr>
          </a:p>
          <a:p>
            <a:pPr marL="914400" lvl="1" indent="-228600">
              <a:lnSpc>
                <a:spcPct val="150000"/>
              </a:lnSpc>
              <a:spcBef>
                <a:spcPts val="100"/>
              </a:spcBef>
              <a:buClr>
                <a:srgbClr val="DE7E45"/>
              </a:buClr>
              <a:buSzPct val="100000"/>
              <a:buFont typeface="Lucida Grande" charset="0"/>
              <a:buChar char="‣"/>
            </a:pPr>
            <a:r>
              <a:rPr lang="en-US" sz="2400" baseline="0" dirty="0">
                <a:solidFill>
                  <a:srgbClr val="040A0C"/>
                </a:solidFill>
                <a:latin typeface="Myriad Pro" charset="0"/>
                <a:ea typeface="Myriad Pro" charset="0"/>
                <a:cs typeface="Myriad Pro" charset="0"/>
                <a:sym typeface="Myriad Pro" charset="0"/>
              </a:rPr>
              <a:t>Respect people’s time and contributions</a:t>
            </a:r>
          </a:p>
          <a:p>
            <a:pPr marL="1371600" lvl="2" indent="-228600">
              <a:lnSpc>
                <a:spcPct val="150000"/>
              </a:lnSpc>
              <a:spcBef>
                <a:spcPts val="100"/>
              </a:spcBef>
              <a:buClr>
                <a:srgbClr val="DE7E45"/>
              </a:buClr>
              <a:buSzPct val="100000"/>
              <a:buFont typeface="Lucida Grande" charset="0"/>
              <a:buChar char="‣"/>
            </a:pPr>
            <a:r>
              <a:rPr lang="en-US" sz="2400" baseline="0" dirty="0">
                <a:solidFill>
                  <a:srgbClr val="040A0C"/>
                </a:solidFill>
                <a:latin typeface="Myriad Pro" charset="0"/>
                <a:ea typeface="Myriad Pro" charset="0"/>
                <a:cs typeface="Myriad Pro" charset="0"/>
                <a:sym typeface="Myriad Pro" charset="0"/>
              </a:rPr>
              <a:t>Create review schedule in advance so team can be prepared with the correct information</a:t>
            </a:r>
          </a:p>
          <a:p>
            <a:pPr marL="1371600" lvl="2" indent="-228600">
              <a:lnSpc>
                <a:spcPct val="150000"/>
              </a:lnSpc>
              <a:spcBef>
                <a:spcPts val="100"/>
              </a:spcBef>
              <a:buClr>
                <a:srgbClr val="DE7E45"/>
              </a:buClr>
              <a:buSzPct val="100000"/>
              <a:buFont typeface="Lucida Grande" charset="0"/>
              <a:buChar char="‣"/>
            </a:pPr>
            <a:endParaRPr lang="en-US" sz="2400" baseline="0" dirty="0">
              <a:solidFill>
                <a:srgbClr val="040A0C"/>
              </a:solidFill>
              <a:latin typeface="Myriad Pro" charset="0"/>
              <a:ea typeface="Myriad Pro" charset="0"/>
              <a:cs typeface="Myriad Pro" charset="0"/>
              <a:sym typeface="Myriad Pro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98124-420E-45F3-9B1A-7217218C7B3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4429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marL="914400" lvl="1" indent="-228600">
              <a:lnSpc>
                <a:spcPct val="150000"/>
              </a:lnSpc>
              <a:spcBef>
                <a:spcPts val="100"/>
              </a:spcBef>
              <a:buClr>
                <a:srgbClr val="DE7E45"/>
              </a:buClr>
              <a:buSzPct val="100000"/>
              <a:buFont typeface="Lucida Grande" charset="0"/>
              <a:buChar char="‣"/>
            </a:pPr>
            <a:r>
              <a:rPr lang="en-US" sz="2400" baseline="0" dirty="0">
                <a:solidFill>
                  <a:srgbClr val="040A0C"/>
                </a:solidFill>
                <a:latin typeface="Myriad Pro" charset="0"/>
                <a:ea typeface="Myriad Pro" charset="0"/>
                <a:cs typeface="Myriad Pro" charset="0"/>
                <a:sym typeface="Myriad Pro" charset="0"/>
              </a:rPr>
              <a:t>Involve all members of the “Circle of Care” from the get-go</a:t>
            </a:r>
          </a:p>
          <a:p>
            <a:pPr marL="1371600" lvl="2" indent="-228600">
              <a:lnSpc>
                <a:spcPct val="150000"/>
              </a:lnSpc>
              <a:spcBef>
                <a:spcPts val="100"/>
              </a:spcBef>
              <a:buClr>
                <a:srgbClr val="DE7E45"/>
              </a:buClr>
              <a:buSzPct val="100000"/>
              <a:buFont typeface="Lucida Grande" charset="0"/>
              <a:buChar char="‣"/>
            </a:pPr>
            <a:r>
              <a:rPr lang="en-US" sz="2400" baseline="0" dirty="0">
                <a:solidFill>
                  <a:srgbClr val="040A0C"/>
                </a:solidFill>
                <a:latin typeface="Myriad Pro" charset="0"/>
                <a:ea typeface="Myriad Pro" charset="0"/>
                <a:cs typeface="Myriad Pro" charset="0"/>
                <a:sym typeface="Myriad Pro" charset="0"/>
              </a:rPr>
              <a:t>Raises awareness, facilitates buy-in, prevents moral distress</a:t>
            </a:r>
          </a:p>
          <a:p>
            <a:pPr marL="1371600" lvl="2" indent="-228600">
              <a:lnSpc>
                <a:spcPct val="150000"/>
              </a:lnSpc>
              <a:spcBef>
                <a:spcPts val="100"/>
              </a:spcBef>
              <a:buClr>
                <a:srgbClr val="DE7E45"/>
              </a:buClr>
              <a:buSzPct val="100000"/>
              <a:buFont typeface="Lucida Grande" charset="0"/>
              <a:buChar char="‣"/>
            </a:pPr>
            <a:endParaRPr lang="en-US" sz="2400" baseline="0" dirty="0">
              <a:solidFill>
                <a:srgbClr val="040A0C"/>
              </a:solidFill>
              <a:latin typeface="Myriad Pro" charset="0"/>
              <a:ea typeface="Myriad Pro" charset="0"/>
              <a:cs typeface="Myriad Pro" charset="0"/>
              <a:sym typeface="Myriad Pro" charset="0"/>
            </a:endParaRPr>
          </a:p>
          <a:p>
            <a:pPr marL="914400" lvl="1" indent="-228600">
              <a:lnSpc>
                <a:spcPct val="150000"/>
              </a:lnSpc>
              <a:spcBef>
                <a:spcPts val="100"/>
              </a:spcBef>
              <a:buClr>
                <a:srgbClr val="DE7E45"/>
              </a:buClr>
              <a:buSzPct val="100000"/>
              <a:buFont typeface="Lucida Grande" charset="0"/>
              <a:buChar char="‣"/>
            </a:pPr>
            <a:r>
              <a:rPr lang="en-US" sz="2400" baseline="0" dirty="0">
                <a:solidFill>
                  <a:srgbClr val="040A0C"/>
                </a:solidFill>
                <a:latin typeface="Myriad Pro" charset="0"/>
                <a:ea typeface="Myriad Pro" charset="0"/>
                <a:cs typeface="Myriad Pro" charset="0"/>
                <a:sym typeface="Myriad Pro" charset="0"/>
              </a:rPr>
              <a:t>Respect people’s time and contributions</a:t>
            </a:r>
          </a:p>
          <a:p>
            <a:pPr marL="1371600" lvl="2" indent="-228600">
              <a:lnSpc>
                <a:spcPct val="150000"/>
              </a:lnSpc>
              <a:spcBef>
                <a:spcPts val="100"/>
              </a:spcBef>
              <a:buClr>
                <a:srgbClr val="DE7E45"/>
              </a:buClr>
              <a:buSzPct val="100000"/>
              <a:buFont typeface="Lucida Grande" charset="0"/>
              <a:buChar char="‣"/>
            </a:pPr>
            <a:r>
              <a:rPr lang="en-US" sz="2400" baseline="0" dirty="0">
                <a:solidFill>
                  <a:srgbClr val="040A0C"/>
                </a:solidFill>
                <a:latin typeface="Myriad Pro" charset="0"/>
                <a:ea typeface="Myriad Pro" charset="0"/>
                <a:cs typeface="Myriad Pro" charset="0"/>
                <a:sym typeface="Myriad Pro" charset="0"/>
              </a:rPr>
              <a:t>Create review schedule in advance so team can be prepared with the correct information</a:t>
            </a:r>
          </a:p>
          <a:p>
            <a:pPr marL="1371600" lvl="2" indent="-228600">
              <a:lnSpc>
                <a:spcPct val="150000"/>
              </a:lnSpc>
              <a:spcBef>
                <a:spcPts val="100"/>
              </a:spcBef>
              <a:buClr>
                <a:srgbClr val="DE7E45"/>
              </a:buClr>
              <a:buSzPct val="100000"/>
              <a:buFont typeface="Lucida Grande" charset="0"/>
              <a:buChar char="‣"/>
            </a:pPr>
            <a:endParaRPr lang="en-US" sz="2400" baseline="0" dirty="0">
              <a:solidFill>
                <a:srgbClr val="040A0C"/>
              </a:solidFill>
              <a:latin typeface="Myriad Pro" charset="0"/>
              <a:ea typeface="Myriad Pro" charset="0"/>
              <a:cs typeface="Myriad Pro" charset="0"/>
              <a:sym typeface="Myriad Pro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98124-420E-45F3-9B1A-7217218C7B3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2742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731521" y="4560570"/>
            <a:ext cx="5852159" cy="4320540"/>
          </a:xfrm>
          <a:prstGeom prst="rect">
            <a:avLst/>
          </a:prstGeom>
          <a:noFill/>
          <a:ln>
            <a:noFill/>
          </a:ln>
        </p:spPr>
        <p:txBody>
          <a:bodyPr lIns="96645" tIns="48309" rIns="96645" bIns="48309" anchor="t" anchorCtr="0">
            <a:noAutofit/>
          </a:bodyPr>
          <a:lstStyle/>
          <a:p>
            <a:pPr>
              <a:buSzPct val="25000"/>
            </a:pPr>
            <a:r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So, how bad is this problem?  All seniors (65+) in Canada, whether healthy and independent or not, are getting more than their share of prescription medications:  2/3 (65.9%) are on 5 or more, and more than ¼ are on 10 or more meds!</a:t>
            </a:r>
          </a:p>
          <a:p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buSzPct val="25000"/>
            </a:pPr>
            <a:r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nursing homes, what we call residential care in BC, the numbers are even higher: about 35% are on 10 or more medications.</a:t>
            </a:r>
          </a:p>
        </p:txBody>
      </p:sp>
      <p:sp>
        <p:nvSpPr>
          <p:cNvPr id="216" name="Shape 216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919" cy="480060"/>
          </a:xfrm>
          <a:prstGeom prst="rect">
            <a:avLst/>
          </a:prstGeom>
          <a:noFill/>
          <a:ln>
            <a:noFill/>
          </a:ln>
        </p:spPr>
        <p:txBody>
          <a:bodyPr lIns="96645" tIns="48309" rIns="96645" bIns="48309" anchor="b" anchorCtr="0">
            <a:noAutofit/>
          </a:bodyPr>
          <a:lstStyle/>
          <a:p>
            <a:pPr>
              <a:spcBef>
                <a:spcPts val="0"/>
              </a:spcBef>
              <a:buSzPct val="25000"/>
            </a:pP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958710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a broader view that incorporates the patient’s/resident’s goals of care in relation to their health status and frailty…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516748-26ED-A64E-8123-306596B4E8B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7740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slides show how medications, prescribed according to clinical practice guidelines which are developed based upon evidence for younger populations, can accumulate.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516748-26ED-A64E-8123-306596B4E8B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2163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slide shows how elderly, particular frail elderly, related conditions can generate additional medications over and above the usual chronic conditions.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516748-26ED-A64E-8123-306596B4E8B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3313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are 2 </a:t>
            </a:r>
            <a:r>
              <a:rPr lang="en-US" dirty="0" err="1"/>
              <a:t>Garfinkel</a:t>
            </a:r>
            <a:r>
              <a:rPr lang="en-US" dirty="0"/>
              <a:t> studies- this is on the more complex patients that were in a kind of TCU in acute; the other study is on community elderly so less</a:t>
            </a:r>
            <a:r>
              <a:rPr lang="en-US" baseline="0" dirty="0"/>
              <a:t> applicable</a:t>
            </a:r>
          </a:p>
          <a:p>
            <a:r>
              <a:rPr lang="en-US" baseline="0" dirty="0"/>
              <a:t>CR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B4BEB-FC16-5549-8B22-B2809BDA324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251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an extra slide as it was the study done in community elderly but shows great results from the same med review approach…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516748-26ED-A64E-8123-306596B4E8B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405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marL="914400" lvl="1" indent="-228600">
              <a:lnSpc>
                <a:spcPct val="150000"/>
              </a:lnSpc>
              <a:spcBef>
                <a:spcPts val="100"/>
              </a:spcBef>
              <a:buClr>
                <a:srgbClr val="DE7E45"/>
              </a:buClr>
              <a:buSzPct val="100000"/>
              <a:buFont typeface="Lucida Grande" charset="0"/>
              <a:buChar char="‣"/>
            </a:pPr>
            <a:r>
              <a:rPr lang="en-US" sz="2400" baseline="0" dirty="0">
                <a:solidFill>
                  <a:srgbClr val="040A0C"/>
                </a:solidFill>
                <a:latin typeface="Myriad Pro" charset="0"/>
                <a:ea typeface="Myriad Pro" charset="0"/>
                <a:cs typeface="Myriad Pro" charset="0"/>
                <a:sym typeface="Myriad Pro" charset="0"/>
              </a:rPr>
              <a:t>Involve all members of the “Circle of Care” from the get-go</a:t>
            </a:r>
          </a:p>
          <a:p>
            <a:pPr marL="1371600" lvl="2" indent="-228600">
              <a:lnSpc>
                <a:spcPct val="150000"/>
              </a:lnSpc>
              <a:spcBef>
                <a:spcPts val="100"/>
              </a:spcBef>
              <a:buClr>
                <a:srgbClr val="DE7E45"/>
              </a:buClr>
              <a:buSzPct val="100000"/>
              <a:buFont typeface="Lucida Grande" charset="0"/>
              <a:buChar char="‣"/>
            </a:pPr>
            <a:r>
              <a:rPr lang="en-US" sz="2400" baseline="0" dirty="0">
                <a:solidFill>
                  <a:srgbClr val="040A0C"/>
                </a:solidFill>
                <a:latin typeface="Myriad Pro" charset="0"/>
                <a:ea typeface="Myriad Pro" charset="0"/>
                <a:cs typeface="Myriad Pro" charset="0"/>
                <a:sym typeface="Myriad Pro" charset="0"/>
              </a:rPr>
              <a:t>Raises awareness, facilitates buy-in, prevents moral distress</a:t>
            </a:r>
          </a:p>
          <a:p>
            <a:pPr marL="1371600" lvl="2" indent="-228600">
              <a:lnSpc>
                <a:spcPct val="150000"/>
              </a:lnSpc>
              <a:spcBef>
                <a:spcPts val="100"/>
              </a:spcBef>
              <a:buClr>
                <a:srgbClr val="DE7E45"/>
              </a:buClr>
              <a:buSzPct val="100000"/>
              <a:buFont typeface="Lucida Grande" charset="0"/>
              <a:buChar char="‣"/>
            </a:pPr>
            <a:endParaRPr lang="en-US" sz="2400" baseline="0" dirty="0">
              <a:solidFill>
                <a:srgbClr val="040A0C"/>
              </a:solidFill>
              <a:latin typeface="Myriad Pro" charset="0"/>
              <a:ea typeface="Myriad Pro" charset="0"/>
              <a:cs typeface="Myriad Pro" charset="0"/>
              <a:sym typeface="Myriad Pro" charset="0"/>
            </a:endParaRPr>
          </a:p>
          <a:p>
            <a:pPr marL="914400" lvl="1" indent="-228600">
              <a:lnSpc>
                <a:spcPct val="150000"/>
              </a:lnSpc>
              <a:spcBef>
                <a:spcPts val="100"/>
              </a:spcBef>
              <a:buClr>
                <a:srgbClr val="DE7E45"/>
              </a:buClr>
              <a:buSzPct val="100000"/>
              <a:buFont typeface="Lucida Grande" charset="0"/>
              <a:buChar char="‣"/>
            </a:pPr>
            <a:r>
              <a:rPr lang="en-US" sz="2400" baseline="0" dirty="0">
                <a:solidFill>
                  <a:srgbClr val="040A0C"/>
                </a:solidFill>
                <a:latin typeface="Myriad Pro" charset="0"/>
                <a:ea typeface="Myriad Pro" charset="0"/>
                <a:cs typeface="Myriad Pro" charset="0"/>
                <a:sym typeface="Myriad Pro" charset="0"/>
              </a:rPr>
              <a:t>Respect people’s time and contributions</a:t>
            </a:r>
          </a:p>
          <a:p>
            <a:pPr marL="1371600" lvl="2" indent="-228600">
              <a:lnSpc>
                <a:spcPct val="150000"/>
              </a:lnSpc>
              <a:spcBef>
                <a:spcPts val="100"/>
              </a:spcBef>
              <a:buClr>
                <a:srgbClr val="DE7E45"/>
              </a:buClr>
              <a:buSzPct val="100000"/>
              <a:buFont typeface="Lucida Grande" charset="0"/>
              <a:buChar char="‣"/>
            </a:pPr>
            <a:r>
              <a:rPr lang="en-US" sz="2400" baseline="0" dirty="0">
                <a:solidFill>
                  <a:srgbClr val="040A0C"/>
                </a:solidFill>
                <a:latin typeface="Myriad Pro" charset="0"/>
                <a:ea typeface="Myriad Pro" charset="0"/>
                <a:cs typeface="Myriad Pro" charset="0"/>
                <a:sym typeface="Myriad Pro" charset="0"/>
              </a:rPr>
              <a:t>Create review schedule in advance so team can be prepared with the correct information</a:t>
            </a:r>
          </a:p>
          <a:p>
            <a:pPr marL="1371600" lvl="2" indent="-228600">
              <a:lnSpc>
                <a:spcPct val="150000"/>
              </a:lnSpc>
              <a:spcBef>
                <a:spcPts val="100"/>
              </a:spcBef>
              <a:buClr>
                <a:srgbClr val="DE7E45"/>
              </a:buClr>
              <a:buSzPct val="100000"/>
              <a:buFont typeface="Lucida Grande" charset="0"/>
              <a:buChar char="‣"/>
            </a:pPr>
            <a:endParaRPr lang="en-US" sz="2400" baseline="0" dirty="0">
              <a:solidFill>
                <a:srgbClr val="040A0C"/>
              </a:solidFill>
              <a:latin typeface="Myriad Pro" charset="0"/>
              <a:ea typeface="Myriad Pro" charset="0"/>
              <a:cs typeface="Myriad Pro" charset="0"/>
              <a:sym typeface="Myriad Pro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98124-420E-45F3-9B1A-7217218C7B3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5581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9" name="Shape 2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914400" marR="0" lvl="1" indent="-228600" algn="l" rtl="0">
              <a:lnSpc>
                <a:spcPct val="130000"/>
              </a:lnSpc>
              <a:spcBef>
                <a:spcPts val="0"/>
              </a:spcBef>
              <a:buClr>
                <a:srgbClr val="DE7E45"/>
              </a:buClr>
              <a:buSzPct val="97619"/>
              <a:buFont typeface="Merriweather Sans"/>
              <a:buChar char="‣"/>
            </a:pPr>
            <a:r>
              <a:rPr lang="en-US" sz="2050" b="0" i="0" u="none" strike="noStrike" cap="none">
                <a:solidFill>
                  <a:srgbClr val="040A0C"/>
                </a:solidFill>
                <a:latin typeface="PT Sans"/>
                <a:ea typeface="PT Sans"/>
                <a:cs typeface="PT Sans"/>
                <a:sym typeface="PT Sans"/>
              </a:rPr>
              <a:t>Involve all members of the “Circle of Care” from the get-go</a:t>
            </a:r>
          </a:p>
          <a:p>
            <a:pPr marL="1371600" marR="0" lvl="2" indent="-228600" algn="l" rtl="0">
              <a:lnSpc>
                <a:spcPct val="130000"/>
              </a:lnSpc>
              <a:spcBef>
                <a:spcPts val="100"/>
              </a:spcBef>
              <a:buClr>
                <a:srgbClr val="DE7E45"/>
              </a:buClr>
              <a:buSzPct val="97619"/>
              <a:buFont typeface="Merriweather Sans"/>
              <a:buChar char="‣"/>
            </a:pPr>
            <a:r>
              <a:rPr lang="en-US" sz="2050" b="0" i="0" u="none" strike="noStrike" cap="none">
                <a:solidFill>
                  <a:srgbClr val="040A0C"/>
                </a:solidFill>
                <a:latin typeface="PT Sans"/>
                <a:ea typeface="PT Sans"/>
                <a:cs typeface="PT Sans"/>
                <a:sym typeface="PT Sans"/>
              </a:rPr>
              <a:t>Raises awareness, facilitates buy-in, prevents moral distress</a:t>
            </a:r>
          </a:p>
          <a:p>
            <a:pPr marL="1371600" marR="0" lvl="2" indent="-228600" algn="l" rtl="0">
              <a:lnSpc>
                <a:spcPct val="130000"/>
              </a:lnSpc>
              <a:spcBef>
                <a:spcPts val="100"/>
              </a:spcBef>
              <a:buClr>
                <a:srgbClr val="DE7E45"/>
              </a:buClr>
              <a:buSzPct val="97142"/>
              <a:buFont typeface="Merriweather Sans"/>
              <a:buNone/>
            </a:pPr>
            <a:endParaRPr sz="2050" b="0" i="0" u="none" strike="noStrike" cap="none">
              <a:solidFill>
                <a:srgbClr val="040A0C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914400" marR="0" lvl="1" indent="-228600" algn="l" rtl="0">
              <a:lnSpc>
                <a:spcPct val="130000"/>
              </a:lnSpc>
              <a:spcBef>
                <a:spcPts val="100"/>
              </a:spcBef>
              <a:buClr>
                <a:srgbClr val="DE7E45"/>
              </a:buClr>
              <a:buSzPct val="97619"/>
              <a:buFont typeface="Merriweather Sans"/>
              <a:buChar char="‣"/>
            </a:pPr>
            <a:r>
              <a:rPr lang="en-US" sz="2050" b="0" i="0" u="none" strike="noStrike" cap="none">
                <a:solidFill>
                  <a:srgbClr val="040A0C"/>
                </a:solidFill>
                <a:latin typeface="PT Sans"/>
                <a:ea typeface="PT Sans"/>
                <a:cs typeface="PT Sans"/>
                <a:sym typeface="PT Sans"/>
              </a:rPr>
              <a:t>Respect people’s time and contributions</a:t>
            </a:r>
          </a:p>
          <a:p>
            <a:pPr marL="1371600" marR="0" lvl="2" indent="-228600" algn="l" rtl="0">
              <a:lnSpc>
                <a:spcPct val="130000"/>
              </a:lnSpc>
              <a:spcBef>
                <a:spcPts val="100"/>
              </a:spcBef>
              <a:buClr>
                <a:srgbClr val="DE7E45"/>
              </a:buClr>
              <a:buSzPct val="97619"/>
              <a:buFont typeface="Merriweather Sans"/>
              <a:buChar char="‣"/>
            </a:pPr>
            <a:r>
              <a:rPr lang="en-US" sz="2050" b="0" i="0" u="none" strike="noStrike" cap="none">
                <a:solidFill>
                  <a:srgbClr val="040A0C"/>
                </a:solidFill>
                <a:latin typeface="PT Sans"/>
                <a:ea typeface="PT Sans"/>
                <a:cs typeface="PT Sans"/>
                <a:sym typeface="PT Sans"/>
              </a:rPr>
              <a:t>Create review schedule in advance so team can be prepared with the correct information</a:t>
            </a:r>
          </a:p>
          <a:p>
            <a:pPr marL="1371600" marR="0" lvl="2" indent="-228600" algn="l" rtl="0">
              <a:lnSpc>
                <a:spcPct val="130000"/>
              </a:lnSpc>
              <a:spcBef>
                <a:spcPts val="100"/>
              </a:spcBef>
              <a:buClr>
                <a:srgbClr val="DE7E45"/>
              </a:buClr>
              <a:buSzPct val="97142"/>
              <a:buFont typeface="Merriweather Sans"/>
              <a:buNone/>
            </a:pPr>
            <a:endParaRPr sz="2050" b="0" i="0" u="none" strike="noStrike" cap="none">
              <a:solidFill>
                <a:srgbClr val="040A0C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buSzPct val="25000"/>
              <a:buNone/>
            </a:pPr>
            <a:endParaRPr sz="1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" name="Shape 250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868655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marL="914400" lvl="1" indent="-228600">
              <a:lnSpc>
                <a:spcPct val="150000"/>
              </a:lnSpc>
              <a:spcBef>
                <a:spcPts val="100"/>
              </a:spcBef>
              <a:buClr>
                <a:srgbClr val="DE7E45"/>
              </a:buClr>
              <a:buSzPct val="100000"/>
              <a:buFont typeface="Lucida Grande" charset="0"/>
              <a:buChar char="‣"/>
            </a:pPr>
            <a:r>
              <a:rPr lang="en-US" sz="2400" baseline="0" dirty="0">
                <a:solidFill>
                  <a:srgbClr val="040A0C"/>
                </a:solidFill>
                <a:latin typeface="Myriad Pro" charset="0"/>
                <a:ea typeface="Myriad Pro" charset="0"/>
                <a:cs typeface="Myriad Pro" charset="0"/>
                <a:sym typeface="Myriad Pro" charset="0"/>
              </a:rPr>
              <a:t>Involve all members of the “Circle of Care” from the get-go</a:t>
            </a:r>
          </a:p>
          <a:p>
            <a:pPr marL="1371600" lvl="2" indent="-228600">
              <a:lnSpc>
                <a:spcPct val="150000"/>
              </a:lnSpc>
              <a:spcBef>
                <a:spcPts val="100"/>
              </a:spcBef>
              <a:buClr>
                <a:srgbClr val="DE7E45"/>
              </a:buClr>
              <a:buSzPct val="100000"/>
              <a:buFont typeface="Lucida Grande" charset="0"/>
              <a:buChar char="‣"/>
            </a:pPr>
            <a:r>
              <a:rPr lang="en-US" sz="2400" baseline="0" dirty="0">
                <a:solidFill>
                  <a:srgbClr val="040A0C"/>
                </a:solidFill>
                <a:latin typeface="Myriad Pro" charset="0"/>
                <a:ea typeface="Myriad Pro" charset="0"/>
                <a:cs typeface="Myriad Pro" charset="0"/>
                <a:sym typeface="Myriad Pro" charset="0"/>
              </a:rPr>
              <a:t>Raises awareness, facilitates buy-in, prevents moral distress</a:t>
            </a:r>
          </a:p>
          <a:p>
            <a:pPr marL="1371600" lvl="2" indent="-228600">
              <a:lnSpc>
                <a:spcPct val="150000"/>
              </a:lnSpc>
              <a:spcBef>
                <a:spcPts val="100"/>
              </a:spcBef>
              <a:buClr>
                <a:srgbClr val="DE7E45"/>
              </a:buClr>
              <a:buSzPct val="100000"/>
              <a:buFont typeface="Lucida Grande" charset="0"/>
              <a:buChar char="‣"/>
            </a:pPr>
            <a:endParaRPr lang="en-US" sz="2400" baseline="0" dirty="0">
              <a:solidFill>
                <a:srgbClr val="040A0C"/>
              </a:solidFill>
              <a:latin typeface="Myriad Pro" charset="0"/>
              <a:ea typeface="Myriad Pro" charset="0"/>
              <a:cs typeface="Myriad Pro" charset="0"/>
              <a:sym typeface="Myriad Pro" charset="0"/>
            </a:endParaRPr>
          </a:p>
          <a:p>
            <a:pPr marL="914400" lvl="1" indent="-228600">
              <a:lnSpc>
                <a:spcPct val="150000"/>
              </a:lnSpc>
              <a:spcBef>
                <a:spcPts val="100"/>
              </a:spcBef>
              <a:buClr>
                <a:srgbClr val="DE7E45"/>
              </a:buClr>
              <a:buSzPct val="100000"/>
              <a:buFont typeface="Lucida Grande" charset="0"/>
              <a:buChar char="‣"/>
            </a:pPr>
            <a:r>
              <a:rPr lang="en-US" sz="2400" baseline="0" dirty="0">
                <a:solidFill>
                  <a:srgbClr val="040A0C"/>
                </a:solidFill>
                <a:latin typeface="Myriad Pro" charset="0"/>
                <a:ea typeface="Myriad Pro" charset="0"/>
                <a:cs typeface="Myriad Pro" charset="0"/>
                <a:sym typeface="Myriad Pro" charset="0"/>
              </a:rPr>
              <a:t>Respect people’s time and contributions</a:t>
            </a:r>
          </a:p>
          <a:p>
            <a:pPr marL="1371600" lvl="2" indent="-228600">
              <a:lnSpc>
                <a:spcPct val="150000"/>
              </a:lnSpc>
              <a:spcBef>
                <a:spcPts val="100"/>
              </a:spcBef>
              <a:buClr>
                <a:srgbClr val="DE7E45"/>
              </a:buClr>
              <a:buSzPct val="100000"/>
              <a:buFont typeface="Lucida Grande" charset="0"/>
              <a:buChar char="‣"/>
            </a:pPr>
            <a:r>
              <a:rPr lang="en-US" sz="2400" baseline="0" dirty="0">
                <a:solidFill>
                  <a:srgbClr val="040A0C"/>
                </a:solidFill>
                <a:latin typeface="Myriad Pro" charset="0"/>
                <a:ea typeface="Myriad Pro" charset="0"/>
                <a:cs typeface="Myriad Pro" charset="0"/>
                <a:sym typeface="Myriad Pro" charset="0"/>
              </a:rPr>
              <a:t>Create review schedule in advance so team can be prepared with the correct information</a:t>
            </a:r>
          </a:p>
          <a:p>
            <a:pPr marL="1371600" lvl="2" indent="-228600">
              <a:lnSpc>
                <a:spcPct val="150000"/>
              </a:lnSpc>
              <a:spcBef>
                <a:spcPts val="100"/>
              </a:spcBef>
              <a:buClr>
                <a:srgbClr val="DE7E45"/>
              </a:buClr>
              <a:buSzPct val="100000"/>
              <a:buFont typeface="Lucida Grande" charset="0"/>
              <a:buChar char="‣"/>
            </a:pPr>
            <a:endParaRPr lang="en-US" sz="2400" baseline="0" dirty="0">
              <a:solidFill>
                <a:srgbClr val="040A0C"/>
              </a:solidFill>
              <a:latin typeface="Myriad Pro" charset="0"/>
              <a:ea typeface="Myriad Pro" charset="0"/>
              <a:cs typeface="Myriad Pro" charset="0"/>
              <a:sym typeface="Myriad Pro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98124-420E-45F3-9B1A-7217218C7B3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0992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marL="914400" lvl="1" indent="-228600">
              <a:lnSpc>
                <a:spcPct val="150000"/>
              </a:lnSpc>
              <a:spcBef>
                <a:spcPts val="100"/>
              </a:spcBef>
              <a:buClr>
                <a:srgbClr val="DE7E45"/>
              </a:buClr>
              <a:buSzPct val="100000"/>
              <a:buFont typeface="Lucida Grande" charset="0"/>
              <a:buChar char="‣"/>
            </a:pPr>
            <a:r>
              <a:rPr lang="en-US" sz="2400" baseline="0" dirty="0">
                <a:solidFill>
                  <a:srgbClr val="040A0C"/>
                </a:solidFill>
                <a:latin typeface="Myriad Pro" charset="0"/>
                <a:ea typeface="Myriad Pro" charset="0"/>
                <a:cs typeface="Myriad Pro" charset="0"/>
                <a:sym typeface="Myriad Pro" charset="0"/>
              </a:rPr>
              <a:t>Involve all members of the “Circle of Care” from the get-go</a:t>
            </a:r>
          </a:p>
          <a:p>
            <a:pPr marL="1371600" lvl="2" indent="-228600">
              <a:lnSpc>
                <a:spcPct val="150000"/>
              </a:lnSpc>
              <a:spcBef>
                <a:spcPts val="100"/>
              </a:spcBef>
              <a:buClr>
                <a:srgbClr val="DE7E45"/>
              </a:buClr>
              <a:buSzPct val="100000"/>
              <a:buFont typeface="Lucida Grande" charset="0"/>
              <a:buChar char="‣"/>
            </a:pPr>
            <a:r>
              <a:rPr lang="en-US" sz="2400" baseline="0" dirty="0">
                <a:solidFill>
                  <a:srgbClr val="040A0C"/>
                </a:solidFill>
                <a:latin typeface="Myriad Pro" charset="0"/>
                <a:ea typeface="Myriad Pro" charset="0"/>
                <a:cs typeface="Myriad Pro" charset="0"/>
                <a:sym typeface="Myriad Pro" charset="0"/>
              </a:rPr>
              <a:t>Raises awareness, facilitates buy-in, prevents moral distress</a:t>
            </a:r>
          </a:p>
          <a:p>
            <a:pPr marL="1371600" lvl="2" indent="-228600">
              <a:lnSpc>
                <a:spcPct val="150000"/>
              </a:lnSpc>
              <a:spcBef>
                <a:spcPts val="100"/>
              </a:spcBef>
              <a:buClr>
                <a:srgbClr val="DE7E45"/>
              </a:buClr>
              <a:buSzPct val="100000"/>
              <a:buFont typeface="Lucida Grande" charset="0"/>
              <a:buChar char="‣"/>
            </a:pPr>
            <a:endParaRPr lang="en-US" sz="2400" baseline="0" dirty="0">
              <a:solidFill>
                <a:srgbClr val="040A0C"/>
              </a:solidFill>
              <a:latin typeface="Myriad Pro" charset="0"/>
              <a:ea typeface="Myriad Pro" charset="0"/>
              <a:cs typeface="Myriad Pro" charset="0"/>
              <a:sym typeface="Myriad Pro" charset="0"/>
            </a:endParaRPr>
          </a:p>
          <a:p>
            <a:pPr marL="914400" lvl="1" indent="-228600">
              <a:lnSpc>
                <a:spcPct val="150000"/>
              </a:lnSpc>
              <a:spcBef>
                <a:spcPts val="100"/>
              </a:spcBef>
              <a:buClr>
                <a:srgbClr val="DE7E45"/>
              </a:buClr>
              <a:buSzPct val="100000"/>
              <a:buFont typeface="Lucida Grande" charset="0"/>
              <a:buChar char="‣"/>
            </a:pPr>
            <a:r>
              <a:rPr lang="en-US" sz="2400" baseline="0" dirty="0">
                <a:solidFill>
                  <a:srgbClr val="040A0C"/>
                </a:solidFill>
                <a:latin typeface="Myriad Pro" charset="0"/>
                <a:ea typeface="Myriad Pro" charset="0"/>
                <a:cs typeface="Myriad Pro" charset="0"/>
                <a:sym typeface="Myriad Pro" charset="0"/>
              </a:rPr>
              <a:t>Respect people’s time and contributions</a:t>
            </a:r>
          </a:p>
          <a:p>
            <a:pPr marL="1371600" lvl="2" indent="-228600">
              <a:lnSpc>
                <a:spcPct val="150000"/>
              </a:lnSpc>
              <a:spcBef>
                <a:spcPts val="100"/>
              </a:spcBef>
              <a:buClr>
                <a:srgbClr val="DE7E45"/>
              </a:buClr>
              <a:buSzPct val="100000"/>
              <a:buFont typeface="Lucida Grande" charset="0"/>
              <a:buChar char="‣"/>
            </a:pPr>
            <a:r>
              <a:rPr lang="en-US" sz="2400" baseline="0" dirty="0">
                <a:solidFill>
                  <a:srgbClr val="040A0C"/>
                </a:solidFill>
                <a:latin typeface="Myriad Pro" charset="0"/>
                <a:ea typeface="Myriad Pro" charset="0"/>
                <a:cs typeface="Myriad Pro" charset="0"/>
                <a:sym typeface="Myriad Pro" charset="0"/>
              </a:rPr>
              <a:t>Create review schedule in advance so team can be prepared with the correct information</a:t>
            </a:r>
          </a:p>
          <a:p>
            <a:pPr marL="1371600" lvl="2" indent="-228600">
              <a:lnSpc>
                <a:spcPct val="150000"/>
              </a:lnSpc>
              <a:spcBef>
                <a:spcPts val="100"/>
              </a:spcBef>
              <a:buClr>
                <a:srgbClr val="DE7E45"/>
              </a:buClr>
              <a:buSzPct val="100000"/>
              <a:buFont typeface="Lucida Grande" charset="0"/>
              <a:buChar char="‣"/>
            </a:pPr>
            <a:endParaRPr lang="en-US" sz="2400" baseline="0" dirty="0">
              <a:solidFill>
                <a:srgbClr val="040A0C"/>
              </a:solidFill>
              <a:latin typeface="Myriad Pro" charset="0"/>
              <a:ea typeface="Myriad Pro" charset="0"/>
              <a:cs typeface="Myriad Pro" charset="0"/>
              <a:sym typeface="Myriad Pro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98124-420E-45F3-9B1A-7217218C7B3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1283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drug cascade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516748-26ED-A64E-8123-306596B4E8B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2669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4FF7D8-C642-ED40-B86E-0EBFBF87787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40322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crappy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4FF7D8-C642-ED40-B86E-0EBFBF87787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76622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516748-26ED-A64E-8123-306596B4E8B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199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2DB37-97DA-DA4E-9019-49C7BF1A8A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ACCCB0-D4F9-044A-880E-EC75FE31AE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85D255-FB71-0D43-8AA8-56AB8BACE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4FE3-A434-3E40-AF31-BCEC81EB353C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1BFCED-7E38-8141-A6A2-330613DE8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635FBF-0056-7345-AF6D-097042789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1C974-1867-3C41-9232-247339ACF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705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8A031-3BA3-E342-A0DB-5E7D714E5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AA44C0-69D5-2C40-985C-948CD70278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47AFFD-0CD8-664F-8735-FDC318C0F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4FE3-A434-3E40-AF31-BCEC81EB353C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D42BE4-F4AB-D24A-BB04-178249390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29EF32-B784-7C49-8678-11D7DB939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1C974-1867-3C41-9232-247339ACF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530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BD1B07-44C3-A741-951F-36440E3770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4CAB42-D5E5-1C4B-9655-B6CEB6D8E2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87634B-0629-F94B-A875-FD4217A0C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4FE3-A434-3E40-AF31-BCEC81EB353C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2FB16-343B-E64D-A3E0-00F545417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F8B23B-188E-2048-901C-CD1B62FB9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1C974-1867-3C41-9232-247339ACF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5810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267"/>
            <a:ext cx="10363200" cy="1470183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rgbClr val="E87D1E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307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7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11480" indent="0" algn="ctr">
              <a:buNone/>
              <a:defRPr/>
            </a:lvl2pPr>
            <a:lvl3pPr marL="822960" indent="0" algn="ctr">
              <a:buNone/>
              <a:defRPr/>
            </a:lvl3pPr>
            <a:lvl4pPr marL="1234440" indent="0" algn="ctr">
              <a:buNone/>
              <a:defRPr/>
            </a:lvl4pPr>
            <a:lvl5pPr marL="1645920" indent="0" algn="ctr">
              <a:buNone/>
              <a:defRPr/>
            </a:lvl5pPr>
            <a:lvl6pPr marL="2057400" indent="0" algn="ctr">
              <a:buNone/>
              <a:defRPr/>
            </a:lvl6pPr>
            <a:lvl7pPr marL="2468880" indent="0" algn="ctr">
              <a:buNone/>
              <a:defRPr/>
            </a:lvl7pPr>
            <a:lvl8pPr marL="2880360" indent="0" algn="ctr">
              <a:buNone/>
              <a:defRPr/>
            </a:lvl8pPr>
            <a:lvl9pPr marL="329184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2AF30C-C1C4-4E6C-9DC0-7FAFFEAEF5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582975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14300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rgbClr val="E87D1E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526280"/>
          </a:xfrm>
          <a:prstGeom prst="rect">
            <a:avLst/>
          </a:prstGeom>
        </p:spPr>
        <p:txBody>
          <a:bodyPr/>
          <a:lstStyle>
            <a:lvl1pPr>
              <a:buClr>
                <a:srgbClr val="E87D1E"/>
              </a:buClr>
              <a:defRPr lang="en-US" smtClean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704374" indent="-257175">
              <a:buClr>
                <a:srgbClr val="E87D1E"/>
              </a:buClr>
              <a:buFont typeface="Calibri" panose="020F0502020204030204" pitchFamily="34" charset="0"/>
              <a:buChar char="─"/>
              <a:defRPr lang="en-US" smtClean="0"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1064419" indent="-205740">
              <a:buClr>
                <a:srgbClr val="E87D1E"/>
              </a:buClr>
              <a:buFont typeface="Arial" panose="020B0604020202020204" pitchFamily="34" charset="0"/>
              <a:buChar char="•"/>
              <a:defRPr lang="en-US" smtClean="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marL="1475899" indent="-205740">
              <a:buClr>
                <a:srgbClr val="E87D1E"/>
              </a:buClr>
              <a:buFont typeface="Wingdings" panose="05000000000000000000" pitchFamily="2" charset="2"/>
              <a:buChar char="§"/>
              <a:defRPr lang="en-US" smtClean="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>
              <a:buClr>
                <a:srgbClr val="E87D1E"/>
              </a:buClr>
              <a:defRPr lang="en-US">
                <a:solidFill>
                  <a:schemeClr val="tx2"/>
                </a:solidFill>
                <a:latin typeface="Calibri" panose="020F0502020204030204" pitchFamily="34" charset="0"/>
              </a:defRPr>
            </a:lvl5pPr>
          </a:lstStyle>
          <a:p>
            <a:pPr lvl="0">
              <a:buClr>
                <a:srgbClr val="E87D1E"/>
              </a:buClr>
            </a:pPr>
            <a:r>
              <a:rPr lang="en-US" dirty="0"/>
              <a:t>Click to edit Master text styles</a:t>
            </a:r>
          </a:p>
          <a:p>
            <a:pPr lvl="1">
              <a:buClr>
                <a:srgbClr val="E87D1E"/>
              </a:buClr>
            </a:pPr>
            <a:r>
              <a:rPr lang="en-US" dirty="0"/>
              <a:t>Second level</a:t>
            </a:r>
          </a:p>
          <a:p>
            <a:pPr lvl="2">
              <a:buClr>
                <a:srgbClr val="E87D1E"/>
              </a:buClr>
            </a:pPr>
            <a:r>
              <a:rPr lang="en-US" dirty="0"/>
              <a:t>Third level</a:t>
            </a:r>
          </a:p>
          <a:p>
            <a:pPr lvl="3">
              <a:buClr>
                <a:srgbClr val="E87D1E"/>
              </a:buClr>
            </a:pPr>
            <a:r>
              <a:rPr lang="en-US" dirty="0"/>
              <a:t>Fourth level</a:t>
            </a:r>
          </a:p>
          <a:p>
            <a:pPr lvl="4">
              <a:buClr>
                <a:srgbClr val="E87D1E"/>
              </a:buClr>
            </a:pPr>
            <a:r>
              <a:rPr lang="en-US" dirty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1E50452-7361-4592-BC0C-5E8CDA5CCE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83900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97047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32096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5262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1E50452-7361-4592-BC0C-5E8CDA5CCE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587733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64C993A-DF1F-413D-9BA6-4E009750CC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219859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284"/>
            <a:ext cx="10363200" cy="1470183"/>
          </a:xfrm>
          <a:prstGeom prst="rect">
            <a:avLst/>
          </a:prstGeom>
        </p:spPr>
        <p:txBody>
          <a:bodyPr lIns="82292" tIns="41148" rIns="82292" bIns="41148" anchor="ctr"/>
          <a:lstStyle>
            <a:lvl1pPr>
              <a:defRPr>
                <a:solidFill>
                  <a:srgbClr val="E87D1E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17"/>
            <a:ext cx="8534400" cy="1753077"/>
          </a:xfrm>
          <a:prstGeom prst="rect">
            <a:avLst/>
          </a:prstGeom>
        </p:spPr>
        <p:txBody>
          <a:bodyPr lIns="82292" tIns="41148" rIns="82292" bIns="41148" anchor="ctr"/>
          <a:lstStyle>
            <a:lvl1pPr marL="0" indent="0" algn="ctr">
              <a:buNone/>
              <a:defRPr sz="27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11416" indent="0" algn="ctr">
              <a:buNone/>
              <a:defRPr/>
            </a:lvl2pPr>
            <a:lvl3pPr marL="822821" indent="0" algn="ctr">
              <a:buNone/>
              <a:defRPr/>
            </a:lvl3pPr>
            <a:lvl4pPr marL="1234247" indent="0" algn="ctr">
              <a:buNone/>
              <a:defRPr/>
            </a:lvl4pPr>
            <a:lvl5pPr marL="1645656" indent="0" algn="ctr">
              <a:buNone/>
              <a:defRPr/>
            </a:lvl5pPr>
            <a:lvl6pPr marL="2057071" indent="0" algn="ctr">
              <a:buNone/>
              <a:defRPr/>
            </a:lvl6pPr>
            <a:lvl7pPr marL="2468484" indent="0" algn="ctr">
              <a:buNone/>
              <a:defRPr/>
            </a:lvl7pPr>
            <a:lvl8pPr marL="2879899" indent="0" algn="ctr">
              <a:buNone/>
              <a:defRPr/>
            </a:lvl8pPr>
            <a:lvl9pPr marL="3291312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2AF30C-C1C4-4E6C-9DC0-7FAFFEAEF50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44265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BD5393A5-FA5C-5542-95F6-5D399FC05D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ECF66-2A42-2E41-A63F-886DF6DA5C22}" type="slidenum">
              <a:rPr lang="en-US" smtClean="0">
                <a:solidFill>
                  <a:srgbClr val="5FCBEF"/>
                </a:solidFill>
              </a:rPr>
              <a:pPr/>
              <a:t>‹#›</a:t>
            </a:fld>
            <a:endParaRPr lang="en-US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893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17E6B-0B31-B24F-9BC8-5D6C8776D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6194CB-9857-DE43-8353-54A759DF2F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996260-3B8A-9E4E-8D78-DB0E1D2B4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4FE3-A434-3E40-AF31-BCEC81EB353C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F37FD5-A16F-774A-A6FB-65A3AE500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A58440-819E-A540-8213-5D46BE8A9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1C974-1867-3C41-9232-247339ACF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786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BE2C6-F0F5-FC42-B3D6-0DC626ECF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D8B5F6-E7CD-3742-B6D2-7DD63AFAA8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2AD827-336C-9E4E-8C9C-86C5CF4FC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4FE3-A434-3E40-AF31-BCEC81EB353C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D79275-4EAB-B648-BDF3-476EBDA6C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DBC6CD-11AC-BE43-BD76-F542DA0F7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1C974-1867-3C41-9232-247339ACF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955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A3560-F3C0-784F-AC1D-8226A811D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3AAD2E-9664-3545-874C-177CA88950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1DF9A7-A330-1E4D-81C4-25ABC24671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297676-D776-C14C-9AC4-DDDE29951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4FE3-A434-3E40-AF31-BCEC81EB353C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B53B16-4297-8E40-8EA2-DA9D6204F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419C63-52A6-E948-9000-090E95EF6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1C974-1867-3C41-9232-247339ACF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10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DA8AF-8F6D-E346-BD93-72B9863FA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2F95DC-50FE-054E-BB23-2711206D5C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477D99-D4B1-984A-83B3-BC87921BEE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CB75AE-E218-E44C-B5C1-169BB21892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F5785F-6871-3A44-87B5-CAA58AF6A4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95DB06-FCE7-904B-AE0D-186A4E2BD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4FE3-A434-3E40-AF31-BCEC81EB353C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91740D-54DE-184C-A8C5-D817D6CDD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4C44C4-DFCE-1844-A789-3187285A5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1C974-1867-3C41-9232-247339ACF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043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B69FD-DDAD-F64B-9EAA-AA3F37C3F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D914BC-4312-7042-9A74-527E3AC31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4FE3-A434-3E40-AF31-BCEC81EB353C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F80EF4-0DC5-4B49-800F-FAD1A8670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5E1527-55DF-1946-811E-20F6EF013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1C974-1867-3C41-9232-247339ACF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761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F1A59D-0A0E-B649-9235-206904F1B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4FE3-A434-3E40-AF31-BCEC81EB353C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A19CB5-5535-6B48-8ECE-D77459CD0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E564AC-D09A-094D-8446-427DC0C59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1C974-1867-3C41-9232-247339ACF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303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9B9D6-75AE-5344-81A4-45C3667CB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909C9B-4491-3B40-82EC-6E6C9464FD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0EA5E4-9773-C14C-A054-E3B3966D2B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B1A756-DD03-D847-9AB4-96CB2B535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4FE3-A434-3E40-AF31-BCEC81EB353C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043BFE-3F8E-5D45-B883-63967DCE2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419DA3-F67B-944A-A508-9E09FCCBE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1C974-1867-3C41-9232-247339ACF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429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653B9-707F-3C42-AF27-47E304EB9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5C9C62-B7B4-534E-8C6F-B515DEAE67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8DC25D-2021-E443-A541-3DDFA3C9A6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7B51E1-EEBC-2443-82D3-1086DAAAD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4FE3-A434-3E40-AF31-BCEC81EB353C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0FB844-A073-C847-B090-F2B574689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6026F4-D150-2F40-9CBC-EB997F820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1C974-1867-3C41-9232-247339ACF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75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178B47-1D34-474B-8352-D79D4B3BC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F2A171-B67F-B843-B354-569049B285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0F6803-2A71-0D4B-9172-FE75D23268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34FE3-A434-3E40-AF31-BCEC81EB353C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2E2EE7-C9BA-8B47-A839-4EC75F1C5D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69DD8C-2294-3049-AEA5-F15D9201B3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1C974-1867-3C41-9232-247339ACF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522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ext Box 1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518160" y="6286500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900" baseline="0">
                <a:solidFill>
                  <a:schemeClr val="tx2"/>
                </a:solidFill>
                <a:latin typeface="Calibri" panose="020F0502020204030204" pitchFamily="34" charset="0"/>
                <a:cs typeface="Tahoma" charset="0"/>
                <a:sym typeface="Tahoma" charset="0"/>
              </a:defRPr>
            </a:lvl1pPr>
            <a:lvl2pPr>
              <a:defRPr sz="1080">
                <a:solidFill>
                  <a:schemeClr val="tx1"/>
                </a:solidFill>
                <a:latin typeface="Times" charset="0"/>
              </a:defRPr>
            </a:lvl2pPr>
            <a:lvl3pPr>
              <a:defRPr sz="1080">
                <a:solidFill>
                  <a:schemeClr val="tx1"/>
                </a:solidFill>
                <a:latin typeface="Times" charset="0"/>
              </a:defRPr>
            </a:lvl3pPr>
            <a:lvl4pPr>
              <a:defRPr sz="1080">
                <a:solidFill>
                  <a:schemeClr val="tx1"/>
                </a:solidFill>
                <a:latin typeface="Times" charset="0"/>
              </a:defRPr>
            </a:lvl4pPr>
            <a:lvl5pPr>
              <a:defRPr sz="1080">
                <a:solidFill>
                  <a:schemeClr val="tx1"/>
                </a:solidFill>
                <a:latin typeface="Time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080">
                <a:solidFill>
                  <a:schemeClr val="tx1"/>
                </a:solidFill>
                <a:latin typeface="Time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080">
                <a:solidFill>
                  <a:schemeClr val="tx1"/>
                </a:solidFill>
                <a:latin typeface="Time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080">
                <a:solidFill>
                  <a:schemeClr val="tx1"/>
                </a:solidFill>
                <a:latin typeface="Time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080">
                <a:solidFill>
                  <a:schemeClr val="tx1"/>
                </a:solidFill>
                <a:latin typeface="Times" charset="0"/>
              </a:defRPr>
            </a:lvl9pPr>
          </a:lstStyle>
          <a:p>
            <a:fld id="{7FA11CA5-611A-4A68-9B07-D2B37E0D588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-15240" y="-22860"/>
            <a:ext cx="12207240" cy="160020"/>
            <a:chOff x="0" y="0"/>
            <a:chExt cx="6408" cy="112"/>
          </a:xfrm>
        </p:grpSpPr>
        <p:sp>
          <p:nvSpPr>
            <p:cNvPr id="4" name="Rectangle 5"/>
            <p:cNvSpPr>
              <a:spLocks/>
            </p:cNvSpPr>
            <p:nvPr/>
          </p:nvSpPr>
          <p:spPr bwMode="auto">
            <a:xfrm>
              <a:off x="1224" y="0"/>
              <a:ext cx="5184" cy="112"/>
            </a:xfrm>
            <a:prstGeom prst="rect">
              <a:avLst/>
            </a:prstGeom>
            <a:solidFill>
              <a:srgbClr val="A2988A"/>
            </a:solidFill>
            <a:ln w="9525" cap="flat">
              <a:solidFill>
                <a:srgbClr val="A2988A"/>
              </a:solidFill>
              <a:round/>
              <a:headEnd type="none" w="med" len="med"/>
              <a:tailEnd type="none" w="med" len="med"/>
            </a:ln>
            <a:extLst/>
          </p:spPr>
          <p:txBody>
            <a:bodyPr lIns="0" tIns="0" rIns="0" bIns="0"/>
            <a:lstStyle/>
            <a:p>
              <a:endParaRPr lang="en-US" sz="1620"/>
            </a:p>
          </p:txBody>
        </p:sp>
        <p:sp>
          <p:nvSpPr>
            <p:cNvPr id="5" name="Rectangle 6"/>
            <p:cNvSpPr>
              <a:spLocks/>
            </p:cNvSpPr>
            <p:nvPr/>
          </p:nvSpPr>
          <p:spPr bwMode="auto">
            <a:xfrm>
              <a:off x="0" y="0"/>
              <a:ext cx="1208" cy="112"/>
            </a:xfrm>
            <a:prstGeom prst="rect">
              <a:avLst/>
            </a:prstGeom>
            <a:solidFill>
              <a:srgbClr val="E87D1E"/>
            </a:solidFill>
            <a:ln w="9525" cap="flat">
              <a:solidFill>
                <a:srgbClr val="E87D1E"/>
              </a:solidFill>
              <a:round/>
              <a:headEnd type="none" w="med" len="med"/>
              <a:tailEnd type="none" w="med" len="med"/>
            </a:ln>
            <a:extLst/>
          </p:spPr>
          <p:txBody>
            <a:bodyPr lIns="0" tIns="0" rIns="0" bIns="0"/>
            <a:lstStyle/>
            <a:p>
              <a:endParaRPr lang="en-US" sz="1620"/>
            </a:p>
          </p:txBody>
        </p:sp>
      </p:grp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6834" y="5943600"/>
            <a:ext cx="2981326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-15240" y="6697980"/>
            <a:ext cx="12207240" cy="160020"/>
            <a:chOff x="0" y="0"/>
            <a:chExt cx="6408" cy="112"/>
          </a:xfrm>
        </p:grpSpPr>
        <p:sp>
          <p:nvSpPr>
            <p:cNvPr id="8" name="Rectangle 5"/>
            <p:cNvSpPr>
              <a:spLocks/>
            </p:cNvSpPr>
            <p:nvPr/>
          </p:nvSpPr>
          <p:spPr bwMode="auto">
            <a:xfrm>
              <a:off x="1224" y="0"/>
              <a:ext cx="5184" cy="112"/>
            </a:xfrm>
            <a:prstGeom prst="rect">
              <a:avLst/>
            </a:prstGeom>
            <a:solidFill>
              <a:srgbClr val="A2988A"/>
            </a:solidFill>
            <a:ln w="9525" cap="flat">
              <a:solidFill>
                <a:srgbClr val="A2988A"/>
              </a:solidFill>
              <a:round/>
              <a:headEnd type="none" w="med" len="med"/>
              <a:tailEnd type="none" w="med" len="med"/>
            </a:ln>
            <a:extLst/>
          </p:spPr>
          <p:txBody>
            <a:bodyPr lIns="0" tIns="0" rIns="0" bIns="0"/>
            <a:lstStyle/>
            <a:p>
              <a:endParaRPr lang="en-US" sz="1620"/>
            </a:p>
          </p:txBody>
        </p:sp>
        <p:sp>
          <p:nvSpPr>
            <p:cNvPr id="9" name="Rectangle 6"/>
            <p:cNvSpPr>
              <a:spLocks/>
            </p:cNvSpPr>
            <p:nvPr/>
          </p:nvSpPr>
          <p:spPr bwMode="auto">
            <a:xfrm>
              <a:off x="0" y="0"/>
              <a:ext cx="1208" cy="112"/>
            </a:xfrm>
            <a:prstGeom prst="rect">
              <a:avLst/>
            </a:prstGeom>
            <a:solidFill>
              <a:srgbClr val="E87D1E"/>
            </a:solidFill>
            <a:ln w="9525" cap="flat">
              <a:solidFill>
                <a:srgbClr val="E87D1E"/>
              </a:solidFill>
              <a:round/>
              <a:headEnd type="none" w="med" len="med"/>
              <a:tailEnd type="none" w="med" len="med"/>
            </a:ln>
            <a:extLst/>
          </p:spPr>
          <p:txBody>
            <a:bodyPr lIns="0" tIns="0" rIns="0" bIns="0"/>
            <a:lstStyle/>
            <a:p>
              <a:endParaRPr lang="en-US" sz="1620"/>
            </a:p>
          </p:txBody>
        </p:sp>
      </p:grpSp>
    </p:spTree>
    <p:extLst>
      <p:ext uri="{BB962C8B-B14F-4D97-AF65-F5344CB8AC3E}">
        <p14:creationId xmlns:p14="http://schemas.microsoft.com/office/powerpoint/2010/main" val="3884204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ransition/>
  <p:hf hdr="0" ftr="0" dt="0"/>
  <p:txStyles>
    <p:titleStyle>
      <a:lvl1pPr marL="40005" algn="ctr" rtl="0" fontAlgn="base">
        <a:spcBef>
          <a:spcPct val="0"/>
        </a:spcBef>
        <a:spcAft>
          <a:spcPct val="0"/>
        </a:spcAft>
        <a:defRPr sz="3960">
          <a:solidFill>
            <a:srgbClr val="000000"/>
          </a:solidFill>
          <a:latin typeface="+mj-lt"/>
          <a:ea typeface="+mj-ea"/>
          <a:cs typeface="+mj-cs"/>
          <a:sym typeface="Tahoma" charset="0"/>
        </a:defRPr>
      </a:lvl1pPr>
      <a:lvl2pPr marL="40005" algn="ctr" rtl="0" fontAlgn="base">
        <a:spcBef>
          <a:spcPct val="0"/>
        </a:spcBef>
        <a:spcAft>
          <a:spcPct val="0"/>
        </a:spcAft>
        <a:defRPr sz="3960">
          <a:solidFill>
            <a:srgbClr val="000000"/>
          </a:solidFill>
          <a:latin typeface="Tahoma" charset="0"/>
          <a:ea typeface="ヒラギノ角ゴ ProN W3" charset="0"/>
          <a:cs typeface="ヒラギノ角ゴ ProN W3" charset="0"/>
          <a:sym typeface="Tahoma" charset="0"/>
        </a:defRPr>
      </a:lvl2pPr>
      <a:lvl3pPr marL="40005" algn="ctr" rtl="0" fontAlgn="base">
        <a:spcBef>
          <a:spcPct val="0"/>
        </a:spcBef>
        <a:spcAft>
          <a:spcPct val="0"/>
        </a:spcAft>
        <a:defRPr sz="3960">
          <a:solidFill>
            <a:srgbClr val="000000"/>
          </a:solidFill>
          <a:latin typeface="Tahoma" charset="0"/>
          <a:ea typeface="ヒラギノ角ゴ ProN W3" charset="0"/>
          <a:cs typeface="ヒラギノ角ゴ ProN W3" charset="0"/>
          <a:sym typeface="Tahoma" charset="0"/>
        </a:defRPr>
      </a:lvl3pPr>
      <a:lvl4pPr marL="40005" algn="ctr" rtl="0" fontAlgn="base">
        <a:spcBef>
          <a:spcPct val="0"/>
        </a:spcBef>
        <a:spcAft>
          <a:spcPct val="0"/>
        </a:spcAft>
        <a:defRPr sz="3960">
          <a:solidFill>
            <a:srgbClr val="000000"/>
          </a:solidFill>
          <a:latin typeface="Tahoma" charset="0"/>
          <a:ea typeface="ヒラギノ角ゴ ProN W3" charset="0"/>
          <a:cs typeface="ヒラギノ角ゴ ProN W3" charset="0"/>
          <a:sym typeface="Tahoma" charset="0"/>
        </a:defRPr>
      </a:lvl4pPr>
      <a:lvl5pPr marL="40005" algn="ctr" rtl="0" fontAlgn="base">
        <a:spcBef>
          <a:spcPct val="0"/>
        </a:spcBef>
        <a:spcAft>
          <a:spcPct val="0"/>
        </a:spcAft>
        <a:defRPr sz="3960">
          <a:solidFill>
            <a:srgbClr val="000000"/>
          </a:solidFill>
          <a:latin typeface="Tahoma" charset="0"/>
          <a:ea typeface="ヒラギノ角ゴ ProN W3" charset="0"/>
          <a:cs typeface="ヒラギノ角ゴ ProN W3" charset="0"/>
          <a:sym typeface="Tahoma" charset="0"/>
        </a:defRPr>
      </a:lvl5pPr>
      <a:lvl6pPr marL="451485" algn="ctr" rtl="0" fontAlgn="base">
        <a:spcBef>
          <a:spcPct val="0"/>
        </a:spcBef>
        <a:spcAft>
          <a:spcPct val="0"/>
        </a:spcAft>
        <a:defRPr sz="3960">
          <a:solidFill>
            <a:srgbClr val="000000"/>
          </a:solidFill>
          <a:latin typeface="Tahoma" charset="0"/>
          <a:ea typeface="ヒラギノ角ゴ ProN W3" charset="0"/>
          <a:cs typeface="ヒラギノ角ゴ ProN W3" charset="0"/>
          <a:sym typeface="Tahoma" charset="0"/>
        </a:defRPr>
      </a:lvl6pPr>
      <a:lvl7pPr marL="862965" algn="ctr" rtl="0" fontAlgn="base">
        <a:spcBef>
          <a:spcPct val="0"/>
        </a:spcBef>
        <a:spcAft>
          <a:spcPct val="0"/>
        </a:spcAft>
        <a:defRPr sz="3960">
          <a:solidFill>
            <a:srgbClr val="000000"/>
          </a:solidFill>
          <a:latin typeface="Tahoma" charset="0"/>
          <a:ea typeface="ヒラギノ角ゴ ProN W3" charset="0"/>
          <a:cs typeface="ヒラギノ角ゴ ProN W3" charset="0"/>
          <a:sym typeface="Tahoma" charset="0"/>
        </a:defRPr>
      </a:lvl7pPr>
      <a:lvl8pPr marL="1274445" algn="ctr" rtl="0" fontAlgn="base">
        <a:spcBef>
          <a:spcPct val="0"/>
        </a:spcBef>
        <a:spcAft>
          <a:spcPct val="0"/>
        </a:spcAft>
        <a:defRPr sz="3960">
          <a:solidFill>
            <a:srgbClr val="000000"/>
          </a:solidFill>
          <a:latin typeface="Tahoma" charset="0"/>
          <a:ea typeface="ヒラギノ角ゴ ProN W3" charset="0"/>
          <a:cs typeface="ヒラギノ角ゴ ProN W3" charset="0"/>
          <a:sym typeface="Tahoma" charset="0"/>
        </a:defRPr>
      </a:lvl8pPr>
      <a:lvl9pPr marL="1685925" algn="ctr" rtl="0" fontAlgn="base">
        <a:spcBef>
          <a:spcPct val="0"/>
        </a:spcBef>
        <a:spcAft>
          <a:spcPct val="0"/>
        </a:spcAft>
        <a:defRPr sz="3960">
          <a:solidFill>
            <a:srgbClr val="000000"/>
          </a:solidFill>
          <a:latin typeface="Tahoma" charset="0"/>
          <a:ea typeface="ヒラギノ角ゴ ProN W3" charset="0"/>
          <a:cs typeface="ヒラギノ角ゴ ProN W3" charset="0"/>
          <a:sym typeface="Tahoma" charset="0"/>
        </a:defRPr>
      </a:lvl9pPr>
    </p:titleStyle>
    <p:bodyStyle>
      <a:lvl1pPr marL="344329" indent="-308610" algn="l" rtl="0" fontAlgn="base">
        <a:spcBef>
          <a:spcPts val="810"/>
        </a:spcBef>
        <a:spcAft>
          <a:spcPct val="0"/>
        </a:spcAft>
        <a:buClr>
          <a:srgbClr val="FFCC66"/>
        </a:buClr>
        <a:buSzPct val="100000"/>
        <a:buFont typeface="Wingdings" charset="2"/>
        <a:buChar char="w"/>
        <a:defRPr sz="2700">
          <a:solidFill>
            <a:schemeClr val="tx1"/>
          </a:solidFill>
          <a:latin typeface="+mn-lt"/>
          <a:ea typeface="+mn-ea"/>
          <a:cs typeface="+mn-cs"/>
          <a:sym typeface="Tahoma" charset="0"/>
        </a:defRPr>
      </a:lvl1pPr>
      <a:lvl2pPr marL="704374" indent="-257175" algn="l" rtl="0" fontAlgn="base">
        <a:spcBef>
          <a:spcPts val="720"/>
        </a:spcBef>
        <a:spcAft>
          <a:spcPct val="0"/>
        </a:spcAft>
        <a:buClr>
          <a:srgbClr val="FFFF66"/>
        </a:buClr>
        <a:buSzPct val="100000"/>
        <a:buFont typeface="Wingdings" charset="2"/>
        <a:buChar char="w"/>
        <a:defRPr sz="2340">
          <a:solidFill>
            <a:schemeClr val="tx1"/>
          </a:solidFill>
          <a:latin typeface="+mn-lt"/>
          <a:ea typeface="+mn-ea"/>
          <a:cs typeface="+mn-cs"/>
          <a:sym typeface="Tahoma" charset="0"/>
        </a:defRPr>
      </a:lvl2pPr>
      <a:lvl3pPr marL="1064419" indent="-205740" algn="l" rtl="0" fontAlgn="base">
        <a:spcBef>
          <a:spcPts val="540"/>
        </a:spcBef>
        <a:spcAft>
          <a:spcPct val="0"/>
        </a:spcAft>
        <a:buClr>
          <a:srgbClr val="FFCC66"/>
        </a:buClr>
        <a:buSzPct val="100000"/>
        <a:buFont typeface="Wingdings" charset="2"/>
        <a:buChar char="w"/>
        <a:defRPr sz="1980">
          <a:solidFill>
            <a:schemeClr val="tx1"/>
          </a:solidFill>
          <a:latin typeface="+mn-lt"/>
          <a:ea typeface="+mn-ea"/>
          <a:cs typeface="+mn-cs"/>
          <a:sym typeface="Tahoma" charset="0"/>
        </a:defRPr>
      </a:lvl3pPr>
      <a:lvl4pPr marL="1475899" indent="-205740" algn="l" rtl="0" fontAlgn="base">
        <a:spcBef>
          <a:spcPts val="450"/>
        </a:spcBef>
        <a:spcAft>
          <a:spcPct val="0"/>
        </a:spcAft>
        <a:buClr>
          <a:srgbClr val="FFFF66"/>
        </a:buClr>
        <a:buSzPct val="100000"/>
        <a:buFont typeface="Wingdings" charset="2"/>
        <a:buChar char="w"/>
        <a:defRPr>
          <a:solidFill>
            <a:schemeClr val="tx1"/>
          </a:solidFill>
          <a:latin typeface="+mn-lt"/>
          <a:ea typeface="+mn-ea"/>
          <a:cs typeface="+mn-cs"/>
          <a:sym typeface="Tahoma" charset="0"/>
        </a:defRPr>
      </a:lvl4pPr>
      <a:lvl5pPr marL="1887379" indent="-205740" algn="l" rtl="0" fontAlgn="base">
        <a:spcBef>
          <a:spcPts val="450"/>
        </a:spcBef>
        <a:spcAft>
          <a:spcPct val="0"/>
        </a:spcAft>
        <a:buClr>
          <a:srgbClr val="FFCC66"/>
        </a:buClr>
        <a:buSzPct val="100000"/>
        <a:buFont typeface="Wingdings" charset="2"/>
        <a:buChar char="w"/>
        <a:defRPr>
          <a:solidFill>
            <a:schemeClr val="tx1"/>
          </a:solidFill>
          <a:latin typeface="+mn-lt"/>
          <a:ea typeface="+mn-ea"/>
          <a:cs typeface="+mn-cs"/>
          <a:sym typeface="Tahoma" charset="0"/>
        </a:defRPr>
      </a:lvl5pPr>
      <a:lvl6pPr marL="2298859" indent="-205740" algn="l" rtl="0" fontAlgn="base">
        <a:spcBef>
          <a:spcPts val="450"/>
        </a:spcBef>
        <a:spcAft>
          <a:spcPct val="0"/>
        </a:spcAft>
        <a:buClr>
          <a:srgbClr val="FFCC66"/>
        </a:buClr>
        <a:buSzPct val="100000"/>
        <a:buFont typeface="Wingdings" charset="2"/>
        <a:buChar char="w"/>
        <a:defRPr>
          <a:solidFill>
            <a:schemeClr val="tx1"/>
          </a:solidFill>
          <a:latin typeface="+mn-lt"/>
          <a:ea typeface="+mn-ea"/>
          <a:cs typeface="+mn-cs"/>
          <a:sym typeface="Tahoma" charset="0"/>
        </a:defRPr>
      </a:lvl6pPr>
      <a:lvl7pPr marL="2710339" indent="-205740" algn="l" rtl="0" fontAlgn="base">
        <a:spcBef>
          <a:spcPts val="450"/>
        </a:spcBef>
        <a:spcAft>
          <a:spcPct val="0"/>
        </a:spcAft>
        <a:buClr>
          <a:srgbClr val="FFCC66"/>
        </a:buClr>
        <a:buSzPct val="100000"/>
        <a:buFont typeface="Wingdings" charset="2"/>
        <a:buChar char="w"/>
        <a:defRPr>
          <a:solidFill>
            <a:schemeClr val="tx1"/>
          </a:solidFill>
          <a:latin typeface="+mn-lt"/>
          <a:ea typeface="+mn-ea"/>
          <a:cs typeface="+mn-cs"/>
          <a:sym typeface="Tahoma" charset="0"/>
        </a:defRPr>
      </a:lvl7pPr>
      <a:lvl8pPr marL="3121819" indent="-205740" algn="l" rtl="0" fontAlgn="base">
        <a:spcBef>
          <a:spcPts val="450"/>
        </a:spcBef>
        <a:spcAft>
          <a:spcPct val="0"/>
        </a:spcAft>
        <a:buClr>
          <a:srgbClr val="FFCC66"/>
        </a:buClr>
        <a:buSzPct val="100000"/>
        <a:buFont typeface="Wingdings" charset="2"/>
        <a:buChar char="w"/>
        <a:defRPr>
          <a:solidFill>
            <a:schemeClr val="tx1"/>
          </a:solidFill>
          <a:latin typeface="+mn-lt"/>
          <a:ea typeface="+mn-ea"/>
          <a:cs typeface="+mn-cs"/>
          <a:sym typeface="Tahoma" charset="0"/>
        </a:defRPr>
      </a:lvl8pPr>
      <a:lvl9pPr marL="3533299" indent="-205740" algn="l" rtl="0" fontAlgn="base">
        <a:spcBef>
          <a:spcPts val="450"/>
        </a:spcBef>
        <a:spcAft>
          <a:spcPct val="0"/>
        </a:spcAft>
        <a:buClr>
          <a:srgbClr val="FFCC66"/>
        </a:buClr>
        <a:buSzPct val="100000"/>
        <a:buFont typeface="Wingdings" charset="2"/>
        <a:buChar char="w"/>
        <a:defRPr>
          <a:solidFill>
            <a:schemeClr val="tx1"/>
          </a:solidFill>
          <a:latin typeface="+mn-lt"/>
          <a:ea typeface="+mn-ea"/>
          <a:cs typeface="+mn-cs"/>
          <a:sym typeface="Tahoma" charset="0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579120" y="6286500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900" baseline="0">
                <a:solidFill>
                  <a:schemeClr val="tx2"/>
                </a:solidFill>
                <a:latin typeface="Calibri" panose="020F0502020204030204" pitchFamily="34" charset="0"/>
                <a:cs typeface="Tahoma" charset="0"/>
                <a:sym typeface="Tahoma" charset="0"/>
              </a:defRPr>
            </a:lvl1pPr>
            <a:lvl2pPr>
              <a:defRPr sz="1080">
                <a:solidFill>
                  <a:schemeClr val="tx1"/>
                </a:solidFill>
                <a:latin typeface="Times" charset="0"/>
              </a:defRPr>
            </a:lvl2pPr>
            <a:lvl3pPr>
              <a:defRPr sz="1080">
                <a:solidFill>
                  <a:schemeClr val="tx1"/>
                </a:solidFill>
                <a:latin typeface="Times" charset="0"/>
              </a:defRPr>
            </a:lvl3pPr>
            <a:lvl4pPr>
              <a:defRPr sz="1080">
                <a:solidFill>
                  <a:schemeClr val="tx1"/>
                </a:solidFill>
                <a:latin typeface="Times" charset="0"/>
              </a:defRPr>
            </a:lvl4pPr>
            <a:lvl5pPr>
              <a:defRPr sz="1080">
                <a:solidFill>
                  <a:schemeClr val="tx1"/>
                </a:solidFill>
                <a:latin typeface="Time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080">
                <a:solidFill>
                  <a:schemeClr val="tx1"/>
                </a:solidFill>
                <a:latin typeface="Time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080">
                <a:solidFill>
                  <a:schemeClr val="tx1"/>
                </a:solidFill>
                <a:latin typeface="Time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080">
                <a:solidFill>
                  <a:schemeClr val="tx1"/>
                </a:solidFill>
                <a:latin typeface="Time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080">
                <a:solidFill>
                  <a:schemeClr val="tx1"/>
                </a:solidFill>
                <a:latin typeface="Times" charset="0"/>
              </a:defRPr>
            </a:lvl9pPr>
          </a:lstStyle>
          <a:p>
            <a:fld id="{7FA11CA5-611A-4A68-9B07-D2B37E0D588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4"/>
          <p:cNvGrpSpPr>
            <a:grpSpLocks/>
          </p:cNvGrpSpPr>
          <p:nvPr/>
        </p:nvGrpSpPr>
        <p:grpSpPr bwMode="auto">
          <a:xfrm>
            <a:off x="-15240" y="-22860"/>
            <a:ext cx="12207240" cy="160020"/>
            <a:chOff x="0" y="0"/>
            <a:chExt cx="6408" cy="112"/>
          </a:xfrm>
        </p:grpSpPr>
        <p:sp>
          <p:nvSpPr>
            <p:cNvPr id="9" name="Rectangle 5"/>
            <p:cNvSpPr>
              <a:spLocks/>
            </p:cNvSpPr>
            <p:nvPr/>
          </p:nvSpPr>
          <p:spPr bwMode="auto">
            <a:xfrm>
              <a:off x="1224" y="0"/>
              <a:ext cx="5184" cy="112"/>
            </a:xfrm>
            <a:prstGeom prst="rect">
              <a:avLst/>
            </a:prstGeom>
            <a:solidFill>
              <a:srgbClr val="A2988A"/>
            </a:solidFill>
            <a:ln w="9525" cap="flat">
              <a:solidFill>
                <a:srgbClr val="A2988A"/>
              </a:solidFill>
              <a:round/>
              <a:headEnd type="none" w="med" len="med"/>
              <a:tailEnd type="none" w="med" len="med"/>
            </a:ln>
            <a:extLst/>
          </p:spPr>
          <p:txBody>
            <a:bodyPr lIns="0" tIns="0" rIns="0" bIns="0"/>
            <a:lstStyle/>
            <a:p>
              <a:endParaRPr lang="en-US" sz="1620"/>
            </a:p>
          </p:txBody>
        </p:sp>
        <p:sp>
          <p:nvSpPr>
            <p:cNvPr id="10" name="Rectangle 6"/>
            <p:cNvSpPr>
              <a:spLocks/>
            </p:cNvSpPr>
            <p:nvPr/>
          </p:nvSpPr>
          <p:spPr bwMode="auto">
            <a:xfrm>
              <a:off x="0" y="0"/>
              <a:ext cx="1208" cy="112"/>
            </a:xfrm>
            <a:prstGeom prst="rect">
              <a:avLst/>
            </a:prstGeom>
            <a:solidFill>
              <a:srgbClr val="E87D1E"/>
            </a:solidFill>
            <a:ln w="9525" cap="flat">
              <a:solidFill>
                <a:srgbClr val="E87D1E"/>
              </a:solidFill>
              <a:round/>
              <a:headEnd type="none" w="med" len="med"/>
              <a:tailEnd type="none" w="med" len="med"/>
            </a:ln>
            <a:extLst/>
          </p:spPr>
          <p:txBody>
            <a:bodyPr lIns="0" tIns="0" rIns="0" bIns="0"/>
            <a:lstStyle/>
            <a:p>
              <a:endParaRPr lang="en-US" sz="1620"/>
            </a:p>
          </p:txBody>
        </p:sp>
      </p:grpSp>
      <p:grpSp>
        <p:nvGrpSpPr>
          <p:cNvPr id="11" name="Group 4"/>
          <p:cNvGrpSpPr>
            <a:grpSpLocks/>
          </p:cNvGrpSpPr>
          <p:nvPr/>
        </p:nvGrpSpPr>
        <p:grpSpPr bwMode="auto">
          <a:xfrm>
            <a:off x="-15240" y="6697980"/>
            <a:ext cx="12207240" cy="160020"/>
            <a:chOff x="0" y="0"/>
            <a:chExt cx="6408" cy="112"/>
          </a:xfrm>
        </p:grpSpPr>
        <p:sp>
          <p:nvSpPr>
            <p:cNvPr id="12" name="Rectangle 5"/>
            <p:cNvSpPr>
              <a:spLocks/>
            </p:cNvSpPr>
            <p:nvPr/>
          </p:nvSpPr>
          <p:spPr bwMode="auto">
            <a:xfrm>
              <a:off x="1224" y="0"/>
              <a:ext cx="5184" cy="112"/>
            </a:xfrm>
            <a:prstGeom prst="rect">
              <a:avLst/>
            </a:prstGeom>
            <a:solidFill>
              <a:srgbClr val="A2988A"/>
            </a:solidFill>
            <a:ln w="9525" cap="flat">
              <a:solidFill>
                <a:srgbClr val="A2988A"/>
              </a:solidFill>
              <a:round/>
              <a:headEnd type="none" w="med" len="med"/>
              <a:tailEnd type="none" w="med" len="med"/>
            </a:ln>
            <a:extLst/>
          </p:spPr>
          <p:txBody>
            <a:bodyPr lIns="0" tIns="0" rIns="0" bIns="0"/>
            <a:lstStyle/>
            <a:p>
              <a:endParaRPr lang="en-US" sz="1620"/>
            </a:p>
          </p:txBody>
        </p:sp>
        <p:sp>
          <p:nvSpPr>
            <p:cNvPr id="13" name="Rectangle 6"/>
            <p:cNvSpPr>
              <a:spLocks/>
            </p:cNvSpPr>
            <p:nvPr/>
          </p:nvSpPr>
          <p:spPr bwMode="auto">
            <a:xfrm>
              <a:off x="0" y="0"/>
              <a:ext cx="1208" cy="112"/>
            </a:xfrm>
            <a:prstGeom prst="rect">
              <a:avLst/>
            </a:prstGeom>
            <a:solidFill>
              <a:srgbClr val="E87D1E"/>
            </a:solidFill>
            <a:ln w="9525" cap="flat">
              <a:solidFill>
                <a:srgbClr val="E87D1E"/>
              </a:solidFill>
              <a:round/>
              <a:headEnd type="none" w="med" len="med"/>
              <a:tailEnd type="none" w="med" len="med"/>
            </a:ln>
            <a:extLst/>
          </p:spPr>
          <p:txBody>
            <a:bodyPr lIns="0" tIns="0" rIns="0" bIns="0"/>
            <a:lstStyle/>
            <a:p>
              <a:endParaRPr lang="en-US" sz="1620"/>
            </a:p>
          </p:txBody>
        </p:sp>
      </p:grpSp>
    </p:spTree>
    <p:extLst>
      <p:ext uri="{BB962C8B-B14F-4D97-AF65-F5344CB8AC3E}">
        <p14:creationId xmlns:p14="http://schemas.microsoft.com/office/powerpoint/2010/main" val="1114829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9" r:id="rId5"/>
    <p:sldLayoutId id="2147483670" r:id="rId6"/>
  </p:sldLayoutIdLst>
  <p:txStyles>
    <p:titleStyle>
      <a:lvl1pPr algn="ctr" defTabSz="822960" rtl="0" eaLnBrk="1" latinLnBrk="0" hangingPunct="1">
        <a:spcBef>
          <a:spcPct val="0"/>
        </a:spcBef>
        <a:buNone/>
        <a:defRPr sz="39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8610" indent="-308610" algn="l" defTabSz="8229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1pPr>
      <a:lvl2pPr marL="668655" indent="-257175" algn="l" defTabSz="822960" rtl="0" eaLnBrk="1" latinLnBrk="0" hangingPunct="1">
        <a:spcBef>
          <a:spcPct val="20000"/>
        </a:spcBef>
        <a:buFont typeface="Arial" panose="020B0604020202020204" pitchFamily="34" charset="0"/>
        <a:buChar char="–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defTabSz="8229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defTabSz="82296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defTabSz="82296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D8309-DC75-8B48-B69F-823D9558D2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73389"/>
          </a:xfrm>
        </p:spPr>
        <p:txBody>
          <a:bodyPr/>
          <a:lstStyle/>
          <a:p>
            <a:r>
              <a:rPr lang="en-US" dirty="0"/>
              <a:t>BLCS 1 Overview Slides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7714CE-52C0-0F4F-B30B-60AA19E014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This is a compilation of slides that can be adapted to the needs of a particular group</a:t>
            </a:r>
          </a:p>
        </p:txBody>
      </p:sp>
    </p:spTree>
    <p:extLst>
      <p:ext uri="{BB962C8B-B14F-4D97-AF65-F5344CB8AC3E}">
        <p14:creationId xmlns:p14="http://schemas.microsoft.com/office/powerpoint/2010/main" val="42921564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3043238" y="1398589"/>
          <a:ext cx="60960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Chart" r:id="rId3" imgW="6096075" imgH="4067089" progId="MSGraph.Chart.8">
                  <p:embed followColorScheme="full"/>
                </p:oleObj>
              </mc:Choice>
              <mc:Fallback>
                <p:oleObj name="Chart" r:id="rId3" imgW="6096075" imgH="4067089" progId="MSGraph.Chart.8">
                  <p:embed followColorScheme="full"/>
                  <p:pic>
                    <p:nvPicPr>
                      <p:cNvPr id="3174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3238" y="1398589"/>
                        <a:ext cx="6096000" cy="406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6003926" y="1066800"/>
            <a:ext cx="2530475" cy="2128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9" tIns="45719" rIns="91439" bIns="45719">
            <a:spAutoFit/>
          </a:bodyPr>
          <a:lstStyle/>
          <a:p>
            <a:pPr algn="ctr"/>
            <a:endParaRPr lang="en-US" sz="4410" dirty="0">
              <a:solidFill>
                <a:schemeClr val="tx2"/>
              </a:solidFill>
              <a:latin typeface="Times New Roman" pitchFamily="18" charset="0"/>
            </a:endParaRPr>
          </a:p>
          <a:p>
            <a:pPr algn="ctr"/>
            <a:endParaRPr lang="en-US" sz="4410" dirty="0">
              <a:solidFill>
                <a:schemeClr val="tx2"/>
              </a:solidFill>
              <a:latin typeface="Times New Roman" pitchFamily="18" charset="0"/>
            </a:endParaRPr>
          </a:p>
          <a:p>
            <a:endParaRPr lang="en-US" sz="4410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3048000" y="762001"/>
          <a:ext cx="6629400" cy="548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Chart" r:id="rId5" imgW="6477361" imgH="4953241" progId="Excel.Chart.8">
                  <p:embed/>
                </p:oleObj>
              </mc:Choice>
              <mc:Fallback>
                <p:oleObj name="Chart" r:id="rId5" imgW="6477361" imgH="4953241" progId="Excel.Chart.8">
                  <p:embed/>
                  <p:pic>
                    <p:nvPicPr>
                      <p:cNvPr id="3174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762001"/>
                        <a:ext cx="6629400" cy="548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49" name="Line 5"/>
          <p:cNvSpPr>
            <a:spLocks noChangeShapeType="1"/>
          </p:cNvSpPr>
          <p:nvPr/>
        </p:nvSpPr>
        <p:spPr bwMode="auto">
          <a:xfrm rot="21440697" flipV="1">
            <a:off x="4343401" y="1447801"/>
            <a:ext cx="4495800" cy="2667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9" tIns="45719" rIns="91439" bIns="45719"/>
          <a:lstStyle/>
          <a:p>
            <a:endParaRPr lang="en-CA" sz="1620"/>
          </a:p>
        </p:txBody>
      </p:sp>
      <p:sp>
        <p:nvSpPr>
          <p:cNvPr id="31750" name="Oval 6" descr="5%"/>
          <p:cNvSpPr>
            <a:spLocks noChangeArrowheads="1"/>
          </p:cNvSpPr>
          <p:nvPr/>
        </p:nvSpPr>
        <p:spPr bwMode="auto">
          <a:xfrm>
            <a:off x="5943600" y="990601"/>
            <a:ext cx="3429000" cy="2438400"/>
          </a:xfrm>
          <a:prstGeom prst="ellipse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lIns="91439" tIns="45719" rIns="91439" bIns="45719" anchor="ctr"/>
          <a:lstStyle/>
          <a:p>
            <a:endParaRPr lang="en-CA" sz="1620"/>
          </a:p>
        </p:txBody>
      </p:sp>
    </p:spTree>
    <p:extLst>
      <p:ext uri="{BB962C8B-B14F-4D97-AF65-F5344CB8AC3E}">
        <p14:creationId xmlns:p14="http://schemas.microsoft.com/office/powerpoint/2010/main" val="34001720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hape 250"/>
          <p:cNvPicPr preferRelativeResize="0">
            <a:picLocks noGrp="1"/>
          </p:cNvPicPr>
          <p:nvPr>
            <p:ph idx="4294967295"/>
          </p:nvPr>
        </p:nvPicPr>
        <p:blipFill rotWithShape="1">
          <a:blip r:embed="rId2">
            <a:alphaModFix/>
          </a:blip>
          <a:srcRect t="-14706" b="-14706"/>
          <a:stretch/>
        </p:blipFill>
        <p:spPr>
          <a:xfrm>
            <a:off x="1557107" y="754380"/>
            <a:ext cx="8229600" cy="507492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/>
        </p:nvSpPr>
        <p:spPr bwMode="auto">
          <a:xfrm>
            <a:off x="2598420" y="5897880"/>
            <a:ext cx="5623560" cy="822960"/>
          </a:xfrm>
          <a:prstGeom prst="rect">
            <a:avLst/>
          </a:prstGeom>
          <a:solidFill>
            <a:srgbClr val="7F7F7F"/>
          </a:solidFill>
          <a:ln w="9525" cap="flat" cmpd="sng" algn="ctr">
            <a:solidFill>
              <a:srgbClr val="3C556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2294" tIns="41148" rIns="82294" bIns="41148" numCol="1" spcCol="0" rtlCol="0" anchor="t" anchorCtr="0" compatLnSpc="1">
            <a:prstTxWarp prst="textNoShape">
              <a:avLst/>
            </a:prstTxWarp>
          </a:bodyPr>
          <a:lstStyle/>
          <a:p>
            <a:pPr>
              <a:buSzPct val="25000"/>
            </a:pPr>
            <a:r>
              <a:rPr lang="en-US" sz="1260" dirty="0" err="1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Atkin</a:t>
            </a:r>
            <a:r>
              <a:rPr lang="en-US" sz="1260" dirty="0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 PA, </a:t>
            </a:r>
            <a:r>
              <a:rPr lang="en-US" sz="1260" dirty="0" err="1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Veitch</a:t>
            </a:r>
            <a:r>
              <a:rPr lang="en-US" sz="1260" dirty="0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 PC, </a:t>
            </a:r>
            <a:r>
              <a:rPr lang="en-US" sz="1260" dirty="0" err="1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Veitch</a:t>
            </a:r>
            <a:r>
              <a:rPr lang="en-US" sz="1260" dirty="0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 EM, Ogle SJ. The epidemiology of serious adverse drug reactions among the elderly. Drugs Aging 1999;14:141-152</a:t>
            </a:r>
          </a:p>
        </p:txBody>
      </p:sp>
    </p:spTree>
    <p:extLst>
      <p:ext uri="{BB962C8B-B14F-4D97-AF65-F5344CB8AC3E}">
        <p14:creationId xmlns:p14="http://schemas.microsoft.com/office/powerpoint/2010/main" val="2012923697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24000" y="891540"/>
            <a:ext cx="8229600" cy="5234940"/>
          </a:xfrm>
          <a:prstGeom prst="rect">
            <a:avLst/>
          </a:prstGeom>
        </p:spPr>
        <p:txBody>
          <a:bodyPr lIns="82293" tIns="41148" rIns="82293" bIns="41148"/>
          <a:lstStyle/>
          <a:p>
            <a:pPr marL="0" indent="0">
              <a:buNone/>
            </a:pPr>
            <a:endParaRPr lang="en-US" sz="3240" dirty="0"/>
          </a:p>
          <a:p>
            <a:r>
              <a:rPr lang="en-US" sz="3600" dirty="0"/>
              <a:t>Accumulation of minor side effects = people could feel and function better!</a:t>
            </a:r>
          </a:p>
          <a:p>
            <a:pPr lvl="1"/>
            <a:r>
              <a:rPr lang="en-US" sz="2880" dirty="0"/>
              <a:t>Change in metabolism with aging</a:t>
            </a:r>
          </a:p>
          <a:p>
            <a:pPr lvl="1"/>
            <a:r>
              <a:rPr lang="en-US" sz="2880" dirty="0"/>
              <a:t>Drug-drug, drug disease, drug-nutrition interactions</a:t>
            </a:r>
          </a:p>
          <a:p>
            <a:pPr lvl="1"/>
            <a:r>
              <a:rPr lang="en-CA" sz="2880" dirty="0"/>
              <a:t>Cycle of side effects, more tests, drug cascade-Let’s interrupt this negative cycle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524000" y="6286500"/>
            <a:ext cx="228600" cy="228600"/>
          </a:xfrm>
        </p:spPr>
        <p:txBody>
          <a:bodyPr/>
          <a:lstStyle/>
          <a:p>
            <a:fld id="{21E50452-7361-4592-BC0C-5E8CDA5CCE7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1303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480060"/>
            <a:ext cx="8229600" cy="1143000"/>
          </a:xfrm>
        </p:spPr>
        <p:txBody>
          <a:bodyPr>
            <a:noAutofit/>
          </a:bodyPr>
          <a:lstStyle/>
          <a:p>
            <a:r>
              <a:rPr lang="en-CA" dirty="0"/>
              <a:t>So, if common side effects of most medications include….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981200" y="1805940"/>
            <a:ext cx="8229600" cy="4526280"/>
          </a:xfrm>
        </p:spPr>
        <p:txBody>
          <a:bodyPr>
            <a:normAutofit/>
          </a:bodyPr>
          <a:lstStyle/>
          <a:p>
            <a:r>
              <a:rPr lang="en-CA" dirty="0"/>
              <a:t>Fatigue, weakness, muscle aches</a:t>
            </a:r>
          </a:p>
          <a:p>
            <a:r>
              <a:rPr lang="en-CA" dirty="0"/>
              <a:t>Anorexia, nausea, bloating, cramps, constipation, diarrhea</a:t>
            </a:r>
          </a:p>
          <a:p>
            <a:r>
              <a:rPr lang="en-CA" dirty="0"/>
              <a:t>Dizziness, postural instability</a:t>
            </a:r>
          </a:p>
          <a:p>
            <a:r>
              <a:rPr lang="en-CA" dirty="0"/>
              <a:t>Headaches</a:t>
            </a:r>
          </a:p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534891" y="6356510"/>
            <a:ext cx="2133123" cy="364331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76D884-1AD5-BB48-84D7-96B95CBCE43F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itchFamily="34" charset="0"/>
                <a:ea typeface="ヒラギノ明朝 ProN W3"/>
                <a:cs typeface="Tahoma" pitchFamily="34" charset="0"/>
                <a:sym typeface="Tahoma" pitchFamily="34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itchFamily="34" charset="0"/>
              <a:ea typeface="ヒラギノ明朝 ProN W3"/>
              <a:cs typeface="Tahoma" pitchFamily="34" charset="0"/>
              <a:sym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195680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48640"/>
            <a:ext cx="8229600" cy="1143000"/>
          </a:xfrm>
        </p:spPr>
        <p:txBody>
          <a:bodyPr>
            <a:noAutofit/>
          </a:bodyPr>
          <a:lstStyle/>
          <a:p>
            <a:r>
              <a:rPr lang="en-CA" dirty="0"/>
              <a:t>Accumulation of minor side effects leads to feeling…</a:t>
            </a:r>
          </a:p>
        </p:txBody>
      </p:sp>
      <p:pic>
        <p:nvPicPr>
          <p:cNvPr id="6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920" y="1988825"/>
            <a:ext cx="3360420" cy="292051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534900" y="6356510"/>
            <a:ext cx="2133123" cy="364331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76D884-1AD5-BB48-84D7-96B95CBCE43F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ヒラギノ明朝 ProN W3"/>
                <a:cs typeface="Tahoma" pitchFamily="34" charset="0"/>
                <a:sym typeface="Tahoma" pitchFamily="34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ヒラギノ明朝 ProN W3"/>
              <a:cs typeface="Tahoma" pitchFamily="34" charset="0"/>
              <a:sym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rot="19703231">
            <a:off x="4762919" y="4441621"/>
            <a:ext cx="3441263" cy="1107996"/>
          </a:xfrm>
          <a:prstGeom prst="rect">
            <a:avLst/>
          </a:prstGeom>
          <a:noFill/>
        </p:spPr>
        <p:txBody>
          <a:bodyPr wrap="square" lIns="91436" tIns="45716" rIns="91436" bIns="45716" rtlCol="0">
            <a:spAutoFit/>
          </a:bodyPr>
          <a:lstStyle/>
          <a:p>
            <a:pPr marL="0" marR="0" lvl="0" indent="0" algn="l" defTabSz="45700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6600" b="1" i="0" u="none" strike="noStrike" kern="1200" cap="none" spc="0" normalizeH="0" baseline="0" noProof="0" dirty="0">
                <a:ln w="22225">
                  <a:solidFill>
                    <a:srgbClr val="C0504D"/>
                  </a:solidFill>
                  <a:prstDash val="solid"/>
                </a:ln>
                <a:solidFill>
                  <a:srgbClr val="C0504D">
                    <a:lumMod val="40000"/>
                    <a:lumOff val="60000"/>
                  </a:srgbClr>
                </a:solidFill>
                <a:effectLst/>
                <a:uLnTx/>
                <a:uFillTx/>
                <a:latin typeface="Calibri"/>
                <a:ea typeface="ヒラギノ角ゴ ProN W3"/>
              </a:rPr>
              <a:t>CRAPPY</a:t>
            </a:r>
          </a:p>
        </p:txBody>
      </p:sp>
    </p:spTree>
    <p:extLst>
      <p:ext uri="{BB962C8B-B14F-4D97-AF65-F5344CB8AC3E}">
        <p14:creationId xmlns:p14="http://schemas.microsoft.com/office/powerpoint/2010/main" val="13914317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981201" y="6356351"/>
            <a:ext cx="2133600" cy="365125"/>
          </a:xfrm>
          <a:prstGeom prst="rect">
            <a:avLst/>
          </a:prstGeom>
        </p:spPr>
        <p:txBody>
          <a:bodyPr vert="horz" wrap="none" lIns="91439" tIns="45719" rIns="91439" bIns="45719" numCol="1" anchor="t" anchorCtr="0" compatLnSpc="1">
            <a:prstTxWarp prst="textNoShape">
              <a:avLst/>
            </a:prstTxWarp>
          </a:bodyPr>
          <a:lstStyle/>
          <a:p>
            <a:pPr algn="l">
              <a:defRPr/>
            </a:pPr>
            <a:fld id="{65EEC2A1-955C-442D-B0F0-AE328CD796AD}" type="slidenum">
              <a:rPr lang="en-US"/>
              <a:pPr algn="l">
                <a:defRPr/>
              </a:pPr>
              <a:t>15</a:t>
            </a:fld>
            <a:endParaRPr lang="en-US"/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512888" y="6708776"/>
            <a:ext cx="9155113" cy="160338"/>
            <a:chOff x="0" y="0"/>
            <a:chExt cx="6408" cy="112"/>
          </a:xfrm>
        </p:grpSpPr>
        <p:sp>
          <p:nvSpPr>
            <p:cNvPr id="37902" name="Rectangle 2"/>
            <p:cNvSpPr>
              <a:spLocks/>
            </p:cNvSpPr>
            <p:nvPr/>
          </p:nvSpPr>
          <p:spPr bwMode="auto">
            <a:xfrm>
              <a:off x="1224" y="0"/>
              <a:ext cx="5184" cy="112"/>
            </a:xfrm>
            <a:prstGeom prst="rect">
              <a:avLst/>
            </a:prstGeom>
            <a:solidFill>
              <a:srgbClr val="7D7972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sz="1620"/>
            </a:p>
          </p:txBody>
        </p:sp>
        <p:sp>
          <p:nvSpPr>
            <p:cNvPr id="37903" name="Rectangle 3"/>
            <p:cNvSpPr>
              <a:spLocks/>
            </p:cNvSpPr>
            <p:nvPr/>
          </p:nvSpPr>
          <p:spPr bwMode="auto">
            <a:xfrm>
              <a:off x="0" y="0"/>
              <a:ext cx="1208" cy="112"/>
            </a:xfrm>
            <a:prstGeom prst="rect">
              <a:avLst/>
            </a:prstGeom>
            <a:solidFill>
              <a:srgbClr val="D56F4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sz="1620"/>
            </a:p>
          </p:txBody>
        </p:sp>
      </p:grp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1512888" y="-22225"/>
            <a:ext cx="9155113" cy="158750"/>
            <a:chOff x="0" y="0"/>
            <a:chExt cx="6408" cy="112"/>
          </a:xfrm>
        </p:grpSpPr>
        <p:sp>
          <p:nvSpPr>
            <p:cNvPr id="37900" name="Rectangle 5"/>
            <p:cNvSpPr>
              <a:spLocks/>
            </p:cNvSpPr>
            <p:nvPr/>
          </p:nvSpPr>
          <p:spPr bwMode="auto">
            <a:xfrm>
              <a:off x="1224" y="0"/>
              <a:ext cx="5184" cy="112"/>
            </a:xfrm>
            <a:prstGeom prst="rect">
              <a:avLst/>
            </a:prstGeom>
            <a:solidFill>
              <a:srgbClr val="7D7972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sz="1620"/>
            </a:p>
          </p:txBody>
        </p:sp>
        <p:sp>
          <p:nvSpPr>
            <p:cNvPr id="37901" name="Rectangle 6"/>
            <p:cNvSpPr>
              <a:spLocks/>
            </p:cNvSpPr>
            <p:nvPr/>
          </p:nvSpPr>
          <p:spPr bwMode="auto">
            <a:xfrm>
              <a:off x="0" y="0"/>
              <a:ext cx="1208" cy="112"/>
            </a:xfrm>
            <a:prstGeom prst="rect">
              <a:avLst/>
            </a:prstGeom>
            <a:solidFill>
              <a:srgbClr val="D56F4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sz="1620"/>
            </a:p>
          </p:txBody>
        </p:sp>
      </p:grpSp>
      <p:pic>
        <p:nvPicPr>
          <p:cNvPr id="3789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13688" y="5680076"/>
            <a:ext cx="2235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4" name="Rectangle 8"/>
          <p:cNvSpPr>
            <a:spLocks/>
          </p:cNvSpPr>
          <p:nvPr/>
        </p:nvSpPr>
        <p:spPr bwMode="auto">
          <a:xfrm>
            <a:off x="2971801" y="914400"/>
            <a:ext cx="667226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lnSpc>
                <a:spcPct val="150000"/>
              </a:lnSpc>
            </a:pPr>
            <a:r>
              <a:rPr lang="en-US" sz="3240" dirty="0">
                <a:solidFill>
                  <a:srgbClr val="D77F47"/>
                </a:solidFill>
                <a:latin typeface="Myriad Pro Bold"/>
                <a:ea typeface="Myriad Pro Bold"/>
                <a:cs typeface="Myriad Pro Bold"/>
                <a:sym typeface="Myriad Pro Bold"/>
              </a:rPr>
              <a:t>Hospitalization-Associated Disability</a:t>
            </a:r>
          </a:p>
        </p:txBody>
      </p:sp>
      <p:sp>
        <p:nvSpPr>
          <p:cNvPr id="37899" name="Rectangle 16"/>
          <p:cNvSpPr>
            <a:spLocks noChangeArrowheads="1"/>
          </p:cNvSpPr>
          <p:nvPr/>
        </p:nvSpPr>
        <p:spPr bwMode="auto">
          <a:xfrm>
            <a:off x="1512888" y="2514600"/>
            <a:ext cx="8839426" cy="3108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9" tIns="45719" rIns="91439" bIns="45719">
            <a:spAutoFit/>
          </a:bodyPr>
          <a:lstStyle/>
          <a:p>
            <a:r>
              <a:rPr lang="en-CA" sz="2800" dirty="0"/>
              <a:t>Hospitalization is a sentinel event that often precipitates disability. This results in the subsequent inability to live independently and complete basic activities of daily living (ADLs). This hospitalization-associated disability occurs in approximately one-third of patients older than 70 years of age and may be triggered even when the illness that necessitated the hospitalization is successfully treated.</a:t>
            </a:r>
          </a:p>
        </p:txBody>
      </p:sp>
    </p:spTree>
    <p:extLst>
      <p:ext uri="{BB962C8B-B14F-4D97-AF65-F5344CB8AC3E}">
        <p14:creationId xmlns:p14="http://schemas.microsoft.com/office/powerpoint/2010/main" val="1758508108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20E99-F141-4D2A-A1A5-A40649ECD044}" type="slidenum">
              <a:rPr lang="en-US"/>
              <a:pPr/>
              <a:t>16</a:t>
            </a:fld>
            <a:endParaRPr lang="en-US"/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512570" y="6709410"/>
            <a:ext cx="9155430" cy="160020"/>
            <a:chOff x="0" y="0"/>
            <a:chExt cx="6408" cy="112"/>
          </a:xfrm>
        </p:grpSpPr>
        <p:sp>
          <p:nvSpPr>
            <p:cNvPr id="8194" name="Rectangle 2"/>
            <p:cNvSpPr>
              <a:spLocks/>
            </p:cNvSpPr>
            <p:nvPr/>
          </p:nvSpPr>
          <p:spPr bwMode="auto">
            <a:xfrm>
              <a:off x="1224" y="0"/>
              <a:ext cx="5184" cy="112"/>
            </a:xfrm>
            <a:prstGeom prst="rect">
              <a:avLst/>
            </a:prstGeom>
            <a:solidFill>
              <a:srgbClr val="7D797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cap="flat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 sz="1620"/>
            </a:p>
          </p:txBody>
        </p:sp>
        <p:sp>
          <p:nvSpPr>
            <p:cNvPr id="8195" name="Rectangle 3"/>
            <p:cNvSpPr>
              <a:spLocks/>
            </p:cNvSpPr>
            <p:nvPr/>
          </p:nvSpPr>
          <p:spPr bwMode="auto">
            <a:xfrm>
              <a:off x="0" y="0"/>
              <a:ext cx="1208" cy="112"/>
            </a:xfrm>
            <a:prstGeom prst="rect">
              <a:avLst/>
            </a:prstGeom>
            <a:solidFill>
              <a:srgbClr val="D56F4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cap="flat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 sz="1620"/>
            </a:p>
          </p:txBody>
        </p:sp>
      </p:grp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1512570" y="-22860"/>
            <a:ext cx="9155430" cy="160020"/>
            <a:chOff x="0" y="0"/>
            <a:chExt cx="6408" cy="112"/>
          </a:xfrm>
        </p:grpSpPr>
        <p:sp>
          <p:nvSpPr>
            <p:cNvPr id="8197" name="Rectangle 5"/>
            <p:cNvSpPr>
              <a:spLocks/>
            </p:cNvSpPr>
            <p:nvPr/>
          </p:nvSpPr>
          <p:spPr bwMode="auto">
            <a:xfrm>
              <a:off x="1224" y="0"/>
              <a:ext cx="5184" cy="112"/>
            </a:xfrm>
            <a:prstGeom prst="rect">
              <a:avLst/>
            </a:prstGeom>
            <a:solidFill>
              <a:srgbClr val="7D797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cap="flat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 sz="1620"/>
            </a:p>
          </p:txBody>
        </p:sp>
        <p:sp>
          <p:nvSpPr>
            <p:cNvPr id="8198" name="Rectangle 6"/>
            <p:cNvSpPr>
              <a:spLocks/>
            </p:cNvSpPr>
            <p:nvPr/>
          </p:nvSpPr>
          <p:spPr bwMode="auto">
            <a:xfrm>
              <a:off x="0" y="0"/>
              <a:ext cx="1208" cy="112"/>
            </a:xfrm>
            <a:prstGeom prst="rect">
              <a:avLst/>
            </a:prstGeom>
            <a:solidFill>
              <a:srgbClr val="D56F4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cap="flat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 sz="1620"/>
            </a:p>
          </p:txBody>
        </p:sp>
      </p:grpSp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3370" y="5680710"/>
            <a:ext cx="2235994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8201" name="Rectangle 9"/>
          <p:cNvSpPr>
            <a:spLocks/>
          </p:cNvSpPr>
          <p:nvPr/>
        </p:nvSpPr>
        <p:spPr bwMode="auto">
          <a:xfrm>
            <a:off x="1844041" y="1451610"/>
            <a:ext cx="8229599" cy="2837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pPr marL="411480" indent="-205740" algn="ctr">
              <a:lnSpc>
                <a:spcPct val="150000"/>
              </a:lnSpc>
              <a:spcBef>
                <a:spcPts val="90"/>
              </a:spcBef>
              <a:buClr>
                <a:srgbClr val="DE7E45"/>
              </a:buClr>
              <a:buSzPct val="100000"/>
            </a:pPr>
            <a:endParaRPr lang="en-US" sz="3600" dirty="0">
              <a:solidFill>
                <a:srgbClr val="040A0C"/>
              </a:solidFill>
              <a:latin typeface="Myriad Pro" charset="0"/>
              <a:ea typeface="Myriad Pro" charset="0"/>
              <a:cs typeface="Myriad Pro" charset="0"/>
              <a:sym typeface="Myriad Pro" charset="0"/>
            </a:endParaRPr>
          </a:p>
          <a:p>
            <a:pPr marL="411480" indent="-205740" algn="ctr">
              <a:lnSpc>
                <a:spcPct val="150000"/>
              </a:lnSpc>
              <a:spcBef>
                <a:spcPts val="90"/>
              </a:spcBef>
              <a:buClr>
                <a:srgbClr val="DE7E45"/>
              </a:buClr>
              <a:buSzPct val="100000"/>
            </a:pPr>
            <a:r>
              <a:rPr lang="en-US" sz="3600" dirty="0">
                <a:solidFill>
                  <a:srgbClr val="040A0C"/>
                </a:solidFill>
                <a:latin typeface="Myriad Pro" charset="0"/>
                <a:ea typeface="Myriad Pro" charset="0"/>
                <a:cs typeface="Myriad Pro" charset="0"/>
                <a:sym typeface="Myriad Pro" charset="0"/>
              </a:rPr>
              <a:t>What Is The Scope of the Problem?</a:t>
            </a:r>
          </a:p>
        </p:txBody>
      </p:sp>
    </p:spTree>
    <p:extLst>
      <p:ext uri="{BB962C8B-B14F-4D97-AF65-F5344CB8AC3E}">
        <p14:creationId xmlns:p14="http://schemas.microsoft.com/office/powerpoint/2010/main" val="23020818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title"/>
          </p:nvPr>
        </p:nvSpPr>
        <p:spPr>
          <a:xfrm>
            <a:off x="1981200" y="345141"/>
            <a:ext cx="8229600" cy="66340"/>
          </a:xfrm>
          <a:prstGeom prst="rect">
            <a:avLst/>
          </a:prstGeom>
          <a:noFill/>
          <a:ln>
            <a:noFill/>
          </a:ln>
        </p:spPr>
        <p:txBody>
          <a:bodyPr lIns="91422" tIns="45698" rIns="91422" bIns="45698" anchor="ctr" anchorCtr="0">
            <a:normAutofit fontScale="90000"/>
          </a:bodyPr>
          <a:lstStyle/>
          <a:p>
            <a:pPr>
              <a:spcBef>
                <a:spcPts val="0"/>
              </a:spcBef>
              <a:buClr>
                <a:schemeClr val="lt1"/>
              </a:buClr>
              <a:buSzPct val="25000"/>
            </a:pPr>
            <a:r>
              <a:rPr lang="en-US" sz="4590" dirty="0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rPr>
              <a:t>Seniors</a:t>
            </a:r>
          </a:p>
        </p:txBody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2255520" y="617220"/>
            <a:ext cx="7671119" cy="4800600"/>
          </a:xfrm>
          <a:prstGeom prst="rect">
            <a:avLst/>
          </a:prstGeom>
          <a:noFill/>
          <a:ln>
            <a:noFill/>
          </a:ln>
        </p:spPr>
        <p:txBody>
          <a:bodyPr lIns="91422" tIns="45698" rIns="91422" bIns="45698" anchor="t" anchorCtr="0">
            <a:noAutofit/>
          </a:bodyPr>
          <a:lstStyle/>
          <a:p>
            <a:pPr marL="342889" indent="-342889">
              <a:spcBef>
                <a:spcPts val="0"/>
              </a:spcBef>
              <a:buClr>
                <a:schemeClr val="accent1"/>
              </a:buClr>
              <a:buSzPct val="90000"/>
              <a:buFont typeface="Noto Symbol"/>
              <a:buChar char="•"/>
            </a:pPr>
            <a:r>
              <a:rPr lang="en-US" sz="2520" dirty="0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rPr>
              <a:t>In Canada (in 2012):</a:t>
            </a:r>
          </a:p>
          <a:p>
            <a:pPr marL="685780" lvl="1" indent="-342889">
              <a:spcBef>
                <a:spcPts val="600"/>
              </a:spcBef>
              <a:buClr>
                <a:srgbClr val="C0F942"/>
              </a:buClr>
              <a:buSzPct val="90000"/>
              <a:buFont typeface="Noto Symbol"/>
              <a:buChar char="•"/>
            </a:pPr>
            <a:r>
              <a:rPr lang="en-US" dirty="0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rPr>
              <a:t> 65.9% of</a:t>
            </a:r>
            <a:r>
              <a:rPr lang="en-US" b="1" i="1" dirty="0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rPr>
              <a:t> all </a:t>
            </a:r>
            <a:r>
              <a:rPr lang="en-US" dirty="0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rPr>
              <a:t>seniors (&gt;65) on 5 or more prescription drugs</a:t>
            </a:r>
          </a:p>
          <a:p>
            <a:pPr marL="685780" lvl="1" indent="-342889">
              <a:spcBef>
                <a:spcPts val="600"/>
              </a:spcBef>
              <a:buClr>
                <a:srgbClr val="C0F942"/>
              </a:buClr>
              <a:buSzPct val="90000"/>
              <a:buFont typeface="Noto Symbol"/>
              <a:buChar char="•"/>
            </a:pPr>
            <a:r>
              <a:rPr lang="en-US" dirty="0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rPr>
              <a:t>27.2% are on 10+ prescription drugs</a:t>
            </a:r>
          </a:p>
          <a:p>
            <a:pPr marL="342889" indent="-342889">
              <a:spcBef>
                <a:spcPts val="2000"/>
              </a:spcBef>
              <a:buClr>
                <a:schemeClr val="accent1"/>
              </a:buClr>
              <a:buSzPct val="90000"/>
              <a:buFont typeface="Noto Symbol"/>
              <a:buChar char="•"/>
            </a:pPr>
            <a:r>
              <a:rPr lang="en-US" sz="2520" dirty="0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rPr>
              <a:t>“Residential” LTC care seniors in BC:</a:t>
            </a:r>
          </a:p>
          <a:p>
            <a:pPr marL="685780" lvl="1" indent="-342889">
              <a:spcBef>
                <a:spcPts val="600"/>
              </a:spcBef>
              <a:buClr>
                <a:srgbClr val="C0F942"/>
              </a:buClr>
              <a:buSzPct val="90000"/>
              <a:buFont typeface="Noto Symbol"/>
              <a:buChar char="•"/>
            </a:pPr>
            <a:r>
              <a:rPr lang="en-US" dirty="0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rPr>
              <a:t>Average number of medications per patient: 9 (0-55!)</a:t>
            </a:r>
          </a:p>
          <a:p>
            <a:pPr marL="685780" lvl="1" indent="-342889">
              <a:spcBef>
                <a:spcPts val="600"/>
              </a:spcBef>
              <a:buClr>
                <a:srgbClr val="C0F942"/>
              </a:buClr>
              <a:buSzPct val="90000"/>
              <a:buFont typeface="Noto Symbol"/>
              <a:buChar char="•"/>
            </a:pPr>
            <a:r>
              <a:rPr lang="en-US" dirty="0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rPr>
              <a:t>About 35% of LTC patients are on 10+ medications</a:t>
            </a:r>
          </a:p>
          <a:p>
            <a:pPr marL="685780" lvl="1" indent="-228593">
              <a:spcBef>
                <a:spcPts val="600"/>
              </a:spcBef>
              <a:buClr>
                <a:srgbClr val="C0F942"/>
              </a:buClr>
              <a:buNone/>
            </a:pPr>
            <a:endParaRPr sz="1980" dirty="0">
              <a:solidFill>
                <a:srgbClr val="595959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212" name="Shape 212"/>
          <p:cNvSpPr txBox="1"/>
          <p:nvPr/>
        </p:nvSpPr>
        <p:spPr>
          <a:xfrm>
            <a:off x="2595040" y="6037262"/>
            <a:ext cx="7331598" cy="400109"/>
          </a:xfrm>
          <a:prstGeom prst="rect">
            <a:avLst/>
          </a:prstGeom>
          <a:noFill/>
          <a:ln>
            <a:noFill/>
          </a:ln>
        </p:spPr>
        <p:txBody>
          <a:bodyPr lIns="91422" tIns="45698" rIns="91422" bIns="45698" anchor="t" anchorCtr="0">
            <a:noAutofit/>
          </a:bodyPr>
          <a:lstStyle/>
          <a:p>
            <a:pPr>
              <a:buSzPct val="25000"/>
            </a:pPr>
            <a:r>
              <a:rPr lang="en-US" sz="990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CIHI Report: Drug Use Among Seniors on Public Drug Programs in Canada, 2012, published May 2014:</a:t>
            </a:r>
          </a:p>
          <a:p>
            <a:pPr>
              <a:buSzPct val="25000"/>
            </a:pPr>
            <a:r>
              <a:rPr lang="en-US" sz="990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https://secure.cihi.ca/free_products/Drug_Use_in_Seniors_on_Public_Drug_Programs_2012_EN_web.pdf</a:t>
            </a:r>
          </a:p>
        </p:txBody>
      </p:sp>
    </p:spTree>
    <p:extLst>
      <p:ext uri="{BB962C8B-B14F-4D97-AF65-F5344CB8AC3E}">
        <p14:creationId xmlns:p14="http://schemas.microsoft.com/office/powerpoint/2010/main" val="1787356186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524000" y="6286500"/>
            <a:ext cx="228600" cy="228600"/>
          </a:xfrm>
        </p:spPr>
        <p:txBody>
          <a:bodyPr/>
          <a:lstStyle/>
          <a:p>
            <a:fld id="{21E50452-7361-4592-BC0C-5E8CDA5CCE78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529840" y="1028700"/>
            <a:ext cx="6446520" cy="3398303"/>
          </a:xfrm>
          <a:prstGeom prst="rect">
            <a:avLst/>
          </a:prstGeom>
        </p:spPr>
        <p:txBody>
          <a:bodyPr wrap="square" lIns="82294" tIns="41148" rIns="82294" bIns="41148">
            <a:spAutoFit/>
          </a:bodyPr>
          <a:lstStyle/>
          <a:p>
            <a:pPr>
              <a:lnSpc>
                <a:spcPct val="80000"/>
              </a:lnSpc>
              <a:spcBef>
                <a:spcPts val="1800"/>
              </a:spcBef>
              <a:buClr>
                <a:schemeClr val="accent1"/>
              </a:buClr>
              <a:buSzPct val="25000"/>
            </a:pPr>
            <a:r>
              <a:rPr lang="en-US" sz="3240" dirty="0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rPr>
              <a:t>“Every year, one in three adults 65 or older has one or more adverse (harmful) reactions to a medication or medications.”</a:t>
            </a:r>
          </a:p>
          <a:p>
            <a:pPr>
              <a:lnSpc>
                <a:spcPct val="80000"/>
              </a:lnSpc>
              <a:spcBef>
                <a:spcPts val="1800"/>
              </a:spcBef>
              <a:buClr>
                <a:schemeClr val="accent1"/>
              </a:buClr>
              <a:buSzPct val="25000"/>
            </a:pPr>
            <a:endParaRPr lang="en-US" sz="3240" dirty="0">
              <a:solidFill>
                <a:srgbClr val="595959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>
              <a:lnSpc>
                <a:spcPct val="80000"/>
              </a:lnSpc>
              <a:spcBef>
                <a:spcPts val="1800"/>
              </a:spcBef>
              <a:buClr>
                <a:schemeClr val="accent1"/>
              </a:buClr>
              <a:buSzPct val="25000"/>
            </a:pPr>
            <a:r>
              <a:rPr lang="en-US" sz="2520" dirty="0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rPr>
              <a:t>American Geriatric Society, Beers Criteria 2012</a:t>
            </a:r>
          </a:p>
          <a:p>
            <a:pPr>
              <a:lnSpc>
                <a:spcPct val="80000"/>
              </a:lnSpc>
              <a:spcBef>
                <a:spcPts val="1800"/>
              </a:spcBef>
              <a:buClr>
                <a:schemeClr val="accent1"/>
              </a:buClr>
              <a:buSzPct val="25000"/>
            </a:pPr>
            <a:r>
              <a:rPr lang="en-US" sz="2520" dirty="0" err="1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rPr>
              <a:t>www.americangeriatrics.org</a:t>
            </a:r>
            <a:r>
              <a:rPr lang="en-US" sz="2520" dirty="0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149737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3600" dirty="0"/>
              <a:t>Polypharmacy: Medications may be inappropriate if: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1524000" y="1389186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253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20E99-F141-4D2A-A1A5-A40649ECD044}" type="slidenum">
              <a:rPr lang="en-US"/>
              <a:pPr/>
              <a:t>2</a:t>
            </a:fld>
            <a:endParaRPr lang="en-US"/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512570" y="6709410"/>
            <a:ext cx="9155430" cy="160020"/>
            <a:chOff x="0" y="0"/>
            <a:chExt cx="6408" cy="112"/>
          </a:xfrm>
        </p:grpSpPr>
        <p:sp>
          <p:nvSpPr>
            <p:cNvPr id="8194" name="Rectangle 2"/>
            <p:cNvSpPr>
              <a:spLocks/>
            </p:cNvSpPr>
            <p:nvPr/>
          </p:nvSpPr>
          <p:spPr bwMode="auto">
            <a:xfrm>
              <a:off x="1224" y="0"/>
              <a:ext cx="5184" cy="112"/>
            </a:xfrm>
            <a:prstGeom prst="rect">
              <a:avLst/>
            </a:prstGeom>
            <a:solidFill>
              <a:srgbClr val="7D797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cap="flat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 sz="1620"/>
            </a:p>
          </p:txBody>
        </p:sp>
        <p:sp>
          <p:nvSpPr>
            <p:cNvPr id="8195" name="Rectangle 3"/>
            <p:cNvSpPr>
              <a:spLocks/>
            </p:cNvSpPr>
            <p:nvPr/>
          </p:nvSpPr>
          <p:spPr bwMode="auto">
            <a:xfrm>
              <a:off x="0" y="0"/>
              <a:ext cx="1208" cy="112"/>
            </a:xfrm>
            <a:prstGeom prst="rect">
              <a:avLst/>
            </a:prstGeom>
            <a:solidFill>
              <a:srgbClr val="D56F4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cap="flat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 sz="1620"/>
            </a:p>
          </p:txBody>
        </p:sp>
      </p:grp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1512570" y="-22860"/>
            <a:ext cx="9155430" cy="160020"/>
            <a:chOff x="0" y="0"/>
            <a:chExt cx="6408" cy="112"/>
          </a:xfrm>
        </p:grpSpPr>
        <p:sp>
          <p:nvSpPr>
            <p:cNvPr id="8197" name="Rectangle 5"/>
            <p:cNvSpPr>
              <a:spLocks/>
            </p:cNvSpPr>
            <p:nvPr/>
          </p:nvSpPr>
          <p:spPr bwMode="auto">
            <a:xfrm>
              <a:off x="1224" y="0"/>
              <a:ext cx="5184" cy="112"/>
            </a:xfrm>
            <a:prstGeom prst="rect">
              <a:avLst/>
            </a:prstGeom>
            <a:solidFill>
              <a:srgbClr val="7D797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cap="flat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 sz="1620"/>
            </a:p>
          </p:txBody>
        </p:sp>
        <p:sp>
          <p:nvSpPr>
            <p:cNvPr id="8198" name="Rectangle 6"/>
            <p:cNvSpPr>
              <a:spLocks/>
            </p:cNvSpPr>
            <p:nvPr/>
          </p:nvSpPr>
          <p:spPr bwMode="auto">
            <a:xfrm>
              <a:off x="0" y="0"/>
              <a:ext cx="1208" cy="112"/>
            </a:xfrm>
            <a:prstGeom prst="rect">
              <a:avLst/>
            </a:prstGeom>
            <a:solidFill>
              <a:srgbClr val="D56F4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cap="flat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 sz="1620"/>
            </a:p>
          </p:txBody>
        </p:sp>
      </p:grpSp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3370" y="5680710"/>
            <a:ext cx="2235994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8201" name="Rectangle 9"/>
          <p:cNvSpPr>
            <a:spLocks/>
          </p:cNvSpPr>
          <p:nvPr/>
        </p:nvSpPr>
        <p:spPr bwMode="auto">
          <a:xfrm>
            <a:off x="1844041" y="1451610"/>
            <a:ext cx="8229599" cy="3760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pPr marL="411480" indent="-205740" algn="ctr">
              <a:lnSpc>
                <a:spcPct val="150000"/>
              </a:lnSpc>
              <a:spcBef>
                <a:spcPts val="90"/>
              </a:spcBef>
              <a:buClr>
                <a:srgbClr val="DE7E45"/>
              </a:buClr>
              <a:buSzPct val="100000"/>
            </a:pPr>
            <a:endParaRPr lang="en-US" sz="3600" dirty="0">
              <a:solidFill>
                <a:srgbClr val="040A0C"/>
              </a:solidFill>
              <a:latin typeface="Myriad Pro" charset="0"/>
              <a:ea typeface="Myriad Pro" charset="0"/>
              <a:cs typeface="Myriad Pro" charset="0"/>
              <a:sym typeface="Myriad Pro" charset="0"/>
            </a:endParaRPr>
          </a:p>
          <a:p>
            <a:pPr marL="411480" indent="-205740" algn="ctr">
              <a:lnSpc>
                <a:spcPct val="150000"/>
              </a:lnSpc>
              <a:spcBef>
                <a:spcPts val="90"/>
              </a:spcBef>
              <a:buClr>
                <a:srgbClr val="DE7E45"/>
              </a:buClr>
              <a:buSzPct val="100000"/>
            </a:pPr>
            <a:endParaRPr lang="en-US" sz="3600" dirty="0">
              <a:solidFill>
                <a:srgbClr val="040A0C"/>
              </a:solidFill>
              <a:latin typeface="Myriad Pro" charset="0"/>
              <a:ea typeface="Myriad Pro" charset="0"/>
              <a:cs typeface="Myriad Pro" charset="0"/>
              <a:sym typeface="Myriad Pro" charset="0"/>
            </a:endParaRPr>
          </a:p>
          <a:p>
            <a:pPr marL="411480" indent="-205740" algn="ctr">
              <a:lnSpc>
                <a:spcPct val="150000"/>
              </a:lnSpc>
              <a:spcBef>
                <a:spcPts val="90"/>
              </a:spcBef>
              <a:buClr>
                <a:srgbClr val="DE7E45"/>
              </a:buClr>
              <a:buSzPct val="100000"/>
            </a:pPr>
            <a:r>
              <a:rPr lang="en-US" sz="3600" dirty="0">
                <a:solidFill>
                  <a:srgbClr val="040A0C"/>
                </a:solidFill>
                <a:latin typeface="Myriad Pro" charset="0"/>
                <a:ea typeface="Myriad Pro" charset="0"/>
                <a:cs typeface="Myriad Pro" charset="0"/>
                <a:sym typeface="Myriad Pro" charset="0"/>
              </a:rPr>
              <a:t>What exactly is Polypharmacy?</a:t>
            </a:r>
          </a:p>
        </p:txBody>
      </p:sp>
    </p:spTree>
    <p:extLst>
      <p:ext uri="{BB962C8B-B14F-4D97-AF65-F5344CB8AC3E}">
        <p14:creationId xmlns:p14="http://schemas.microsoft.com/office/powerpoint/2010/main" val="31380645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9080937" cy="777984"/>
          </a:xfrm>
        </p:spPr>
        <p:txBody>
          <a:bodyPr>
            <a:normAutofit/>
          </a:bodyPr>
          <a:lstStyle/>
          <a:p>
            <a:pPr algn="ctr"/>
            <a:r>
              <a:rPr lang="en-US" sz="3200" u="sng" dirty="0"/>
              <a:t>What Causes Polypharmacy</a:t>
            </a:r>
            <a:r>
              <a:rPr lang="en-US" sz="3200" dirty="0"/>
              <a:t>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1" y="1318181"/>
            <a:ext cx="5384799" cy="4807983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SzPct val="98000"/>
              <a:buNone/>
            </a:pPr>
            <a:r>
              <a:rPr lang="en-CA" sz="2400" b="1" u="sng" dirty="0">
                <a:ln w="0"/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Patient-Centered</a:t>
            </a:r>
            <a:r>
              <a:rPr lang="en-CA" sz="2400" b="1" dirty="0">
                <a:ln w="0"/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:</a:t>
            </a:r>
          </a:p>
          <a:p>
            <a:pPr marL="0" indent="0">
              <a:lnSpc>
                <a:spcPct val="90000"/>
              </a:lnSpc>
              <a:buSzPct val="98000"/>
              <a:buNone/>
            </a:pPr>
            <a:endParaRPr lang="en-CA" sz="2400" b="1" dirty="0">
              <a:ln w="0"/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  <a:p>
            <a:pPr marL="709613" indent="-709613">
              <a:lnSpc>
                <a:spcPct val="90000"/>
              </a:lnSpc>
              <a:spcBef>
                <a:spcPts val="500"/>
              </a:spcBef>
              <a:buSzPct val="98000"/>
              <a:buFontTx/>
              <a:buChar char="•"/>
            </a:pPr>
            <a:r>
              <a:rPr lang="en-CA" sz="2400" dirty="0">
                <a:ln w="0"/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PT Sans" charset="0"/>
              </a:rPr>
              <a:t>Change in how the elderly metabolize/tolerate medications</a:t>
            </a:r>
            <a:endParaRPr lang="en-CA" sz="2400" dirty="0">
              <a:ln w="0"/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  <a:p>
            <a:pPr marL="709613" indent="-709613">
              <a:lnSpc>
                <a:spcPct val="90000"/>
              </a:lnSpc>
              <a:buSzPct val="98000"/>
              <a:buFontTx/>
              <a:buChar char="•"/>
            </a:pPr>
            <a:r>
              <a:rPr lang="en-CA" sz="2400" dirty="0">
                <a:ln w="0"/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Multiple comorbidities/symptoms</a:t>
            </a:r>
          </a:p>
          <a:p>
            <a:pPr marL="709613" indent="-709613">
              <a:lnSpc>
                <a:spcPct val="90000"/>
              </a:lnSpc>
              <a:buSzPct val="98000"/>
              <a:buFontTx/>
              <a:buChar char="•"/>
            </a:pPr>
            <a:r>
              <a:rPr lang="en-US" sz="2400" dirty="0">
                <a:ln w="0"/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PT Sans" charset="0"/>
              </a:rPr>
              <a:t>Clinical Practice Guidelines</a:t>
            </a:r>
          </a:p>
          <a:p>
            <a:pPr marL="709613" indent="-709613">
              <a:lnSpc>
                <a:spcPct val="90000"/>
              </a:lnSpc>
              <a:spcBef>
                <a:spcPts val="500"/>
              </a:spcBef>
              <a:buSzPct val="98000"/>
              <a:buFontTx/>
              <a:buChar char="•"/>
            </a:pPr>
            <a:r>
              <a:rPr lang="en-US" sz="2400" dirty="0">
                <a:ln w="0"/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PT Sans" charset="0"/>
              </a:rPr>
              <a:t>Clinical uncertainty</a:t>
            </a:r>
          </a:p>
          <a:p>
            <a:pPr marL="709613" indent="-709613">
              <a:lnSpc>
                <a:spcPct val="90000"/>
              </a:lnSpc>
              <a:spcBef>
                <a:spcPts val="500"/>
              </a:spcBef>
              <a:buSzPct val="98000"/>
              <a:buFontTx/>
              <a:buChar char="•"/>
            </a:pPr>
            <a:r>
              <a:rPr lang="en-US" sz="2400" dirty="0">
                <a:ln w="0"/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PT Sans" charset="0"/>
              </a:rPr>
              <a:t>Uncertain treatment goals</a:t>
            </a:r>
          </a:p>
          <a:p>
            <a:pPr marL="709613" indent="-709613">
              <a:lnSpc>
                <a:spcPct val="90000"/>
              </a:lnSpc>
              <a:spcBef>
                <a:spcPts val="500"/>
              </a:spcBef>
              <a:buSzPct val="98000"/>
              <a:buFontTx/>
              <a:buChar char="•"/>
            </a:pPr>
            <a:r>
              <a:rPr lang="en-CA" sz="2400" dirty="0">
                <a:ln w="0"/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The pressure to “Do something”</a:t>
            </a:r>
            <a:endParaRPr lang="en-US" sz="2400" dirty="0">
              <a:ln w="0"/>
              <a:solidFill>
                <a:schemeClr val="tx1"/>
              </a:solidFill>
              <a:latin typeface="Arial" charset="0"/>
              <a:ea typeface="Arial" charset="0"/>
              <a:cs typeface="Arial" charset="0"/>
              <a:sym typeface="PT Sans" charset="0"/>
            </a:endParaRPr>
          </a:p>
          <a:p>
            <a:pPr marL="709613" indent="-709613">
              <a:lnSpc>
                <a:spcPct val="90000"/>
              </a:lnSpc>
              <a:spcBef>
                <a:spcPts val="500"/>
              </a:spcBef>
              <a:buSzPct val="98000"/>
              <a:buFontTx/>
              <a:buChar char="•"/>
            </a:pPr>
            <a:r>
              <a:rPr lang="en-CA" sz="2400" dirty="0">
                <a:ln w="0"/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Drug companies emphasize benefits &amp; downplay the risks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4294967295"/>
          </p:nvPr>
        </p:nvSpPr>
        <p:spPr>
          <a:xfrm>
            <a:off x="6197598" y="1408386"/>
            <a:ext cx="5384801" cy="4717778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203200" indent="0">
              <a:buNone/>
            </a:pPr>
            <a:r>
              <a:rPr lang="en-US" sz="9600" b="1" u="sng" dirty="0">
                <a:ln w="0"/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PT Sans" charset="0"/>
              </a:rPr>
              <a:t>System-Related</a:t>
            </a:r>
            <a:r>
              <a:rPr lang="en-US" sz="9600" b="1" dirty="0">
                <a:ln w="0"/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PT Sans" charset="0"/>
              </a:rPr>
              <a:t>:</a:t>
            </a:r>
          </a:p>
          <a:p>
            <a:pPr marL="203200" indent="0">
              <a:buNone/>
            </a:pPr>
            <a:endParaRPr lang="en-US" sz="9600" b="1" dirty="0">
              <a:ln w="0"/>
              <a:solidFill>
                <a:schemeClr val="tx1"/>
              </a:solidFill>
              <a:latin typeface="Arial" charset="0"/>
              <a:ea typeface="Arial" charset="0"/>
              <a:cs typeface="Arial" charset="0"/>
              <a:sym typeface="PT Sans" charset="0"/>
            </a:endParaRPr>
          </a:p>
          <a:p>
            <a:r>
              <a:rPr lang="en-US" sz="9600" dirty="0">
                <a:ln w="0"/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PT Sans" charset="0"/>
              </a:rPr>
              <a:t>Lack of history</a:t>
            </a:r>
          </a:p>
          <a:p>
            <a:r>
              <a:rPr lang="en-US" sz="9600" dirty="0">
                <a:ln w="0"/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PT Sans" charset="0"/>
              </a:rPr>
              <a:t>Lack of communication</a:t>
            </a:r>
            <a:endParaRPr lang="en-CA" sz="9600" dirty="0">
              <a:ln w="0"/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9600" dirty="0">
                <a:ln w="0"/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PT Sans" charset="0"/>
              </a:rPr>
              <a:t>Multiple prescribers-</a:t>
            </a:r>
            <a:r>
              <a:rPr lang="en-CA" sz="9600" dirty="0">
                <a:ln w="0"/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SPECIALIST consultation (10 years ago?)</a:t>
            </a:r>
          </a:p>
          <a:p>
            <a:r>
              <a:rPr lang="en-CA" sz="9600" dirty="0">
                <a:ln w="0"/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Acute Care admission </a:t>
            </a:r>
          </a:p>
          <a:p>
            <a:r>
              <a:rPr lang="en-CA" sz="9600" dirty="0">
                <a:ln w="0"/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Physician/patient/family reluctance: “Don’t change anything!”</a:t>
            </a:r>
          </a:p>
          <a:p>
            <a:r>
              <a:rPr lang="en-CA" sz="9600" dirty="0">
                <a:ln w="0"/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Treating side effects of another pill </a:t>
            </a:r>
          </a:p>
          <a:p>
            <a:r>
              <a:rPr lang="en-US" sz="9600" dirty="0">
                <a:ln w="0"/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PT Sans" charset="0"/>
              </a:rPr>
              <a:t>Free medications</a:t>
            </a:r>
            <a:endParaRPr lang="en-US" sz="9600" dirty="0">
              <a:ln w="0"/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CA" sz="5900" dirty="0">
              <a:ln w="0"/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6397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10207"/>
            <a:ext cx="8596668" cy="1250731"/>
          </a:xfrm>
        </p:spPr>
        <p:txBody>
          <a:bodyPr>
            <a:normAutofit/>
          </a:bodyPr>
          <a:lstStyle/>
          <a:p>
            <a:pPr algn="ctr"/>
            <a:r>
              <a:rPr lang="en-US" sz="3200" u="sng" dirty="0"/>
              <a:t>Common Chronic Conditions and Polypharmacy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76855"/>
            <a:ext cx="8596668" cy="51816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Prevention and/or Symptom Management</a:t>
            </a:r>
          </a:p>
          <a:p>
            <a:r>
              <a:rPr lang="en-US" dirty="0"/>
              <a:t>Cardiovascular risk:</a:t>
            </a:r>
          </a:p>
          <a:p>
            <a:pPr lvl="1"/>
            <a:r>
              <a:rPr lang="en-US" dirty="0"/>
              <a:t>Hypertension: 2 meds (of Calcium channel blocker, ACE inhibitor, diuretic)</a:t>
            </a:r>
          </a:p>
          <a:p>
            <a:pPr lvl="1"/>
            <a:r>
              <a:rPr lang="en-US" dirty="0"/>
              <a:t>Hypercholesterolemia: 1 med (Statin)</a:t>
            </a:r>
          </a:p>
          <a:p>
            <a:pPr lvl="1"/>
            <a:r>
              <a:rPr lang="en-US" dirty="0"/>
              <a:t>Diabetes: 2 meds as disease progresses (Metformin + Sulfonylurea-</a:t>
            </a:r>
            <a:r>
              <a:rPr lang="en-US" dirty="0" err="1"/>
              <a:t>Glicazide</a:t>
            </a:r>
            <a:endParaRPr lang="en-US" dirty="0"/>
          </a:p>
          <a:p>
            <a:pPr lvl="1"/>
            <a:r>
              <a:rPr lang="en-US" dirty="0"/>
              <a:t>Atrial fibrillation: 1 med (Warfarin, NOACS)</a:t>
            </a:r>
          </a:p>
          <a:p>
            <a:r>
              <a:rPr lang="en-US" dirty="0"/>
              <a:t>Coronary artery disease: 2 meds (Aspirin, Beta-blocker- if angina)</a:t>
            </a:r>
          </a:p>
          <a:p>
            <a:r>
              <a:rPr lang="en-US" dirty="0"/>
              <a:t>Heart failure: 3 meds (Diuretic, ACE-I, Beta-blocker)</a:t>
            </a:r>
          </a:p>
          <a:p>
            <a:r>
              <a:rPr lang="en-US" dirty="0"/>
              <a:t>Chronic obstructive pulmonary disease: 2 drugs (Inhalers- Sympathetic/cholinergic systems)</a:t>
            </a:r>
          </a:p>
          <a:p>
            <a:r>
              <a:rPr lang="en-US" dirty="0"/>
              <a:t>Bone metabolism (mostly women): 2 meds (Ca, </a:t>
            </a:r>
            <a:r>
              <a:rPr lang="en-US" dirty="0" err="1"/>
              <a:t>Vit</a:t>
            </a:r>
            <a:r>
              <a:rPr lang="en-US" dirty="0"/>
              <a:t> D), Bisphosphonate if osteoporosis and high risk of fracture</a:t>
            </a:r>
          </a:p>
          <a:p>
            <a:r>
              <a:rPr lang="en-US" dirty="0"/>
              <a:t>Osteoarthritis: If pain (analgesic- Acetaminophen, NSAID, opioid)</a:t>
            </a:r>
          </a:p>
          <a:p>
            <a:r>
              <a:rPr lang="en-US" dirty="0"/>
              <a:t>Cancer: Depends on type re: long term </a:t>
            </a:r>
            <a:r>
              <a:rPr lang="en-US" dirty="0" err="1"/>
              <a:t>Tx</a:t>
            </a:r>
            <a:endParaRPr lang="en-US" dirty="0"/>
          </a:p>
          <a:p>
            <a:r>
              <a:rPr lang="en-US" dirty="0"/>
              <a:t>GI: Dyspepsia (Antacid), Gastroesophageal reflux disease (GERD)- H2B, PPI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194319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94593"/>
            <a:ext cx="8596668" cy="1313793"/>
          </a:xfrm>
        </p:spPr>
        <p:txBody>
          <a:bodyPr/>
          <a:lstStyle/>
          <a:p>
            <a:pPr algn="ctr"/>
            <a:r>
              <a:rPr lang="en-US" u="sng" dirty="0"/>
              <a:t>Frail Elderly Related Conditions and Polypharmacy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08386"/>
            <a:ext cx="8596668" cy="5223641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Urinary outflow issues: 1 med (anticholinergic)</a:t>
            </a:r>
          </a:p>
          <a:p>
            <a:endParaRPr lang="en-US" sz="2400" dirty="0"/>
          </a:p>
          <a:p>
            <a:r>
              <a:rPr lang="en-US" sz="2400" dirty="0"/>
              <a:t>Constipation: 1-2 meds</a:t>
            </a:r>
          </a:p>
          <a:p>
            <a:endParaRPr lang="en-US" sz="2400" dirty="0"/>
          </a:p>
          <a:p>
            <a:r>
              <a:rPr lang="en-US" sz="2400" dirty="0"/>
              <a:t>Dementia: 1 drug (Donepezil covered in BC)</a:t>
            </a:r>
          </a:p>
          <a:p>
            <a:endParaRPr lang="en-US" sz="2400" dirty="0"/>
          </a:p>
          <a:p>
            <a:r>
              <a:rPr lang="en-US" sz="2400" dirty="0"/>
              <a:t>Multi-morbidity: Meds as per previous slide</a:t>
            </a:r>
          </a:p>
          <a:p>
            <a:endParaRPr lang="en-US" sz="2400" dirty="0"/>
          </a:p>
          <a:p>
            <a:r>
              <a:rPr lang="en-US" sz="2400" dirty="0"/>
              <a:t>Frailty: Vitamins and minerals</a:t>
            </a:r>
          </a:p>
          <a:p>
            <a:r>
              <a:rPr lang="en-US" sz="2400" dirty="0"/>
              <a:t>Non-specific symptoms**</a:t>
            </a:r>
          </a:p>
          <a:p>
            <a:endParaRPr lang="en-US" sz="2400" dirty="0"/>
          </a:p>
          <a:p>
            <a:r>
              <a:rPr lang="en-US" sz="2400" dirty="0"/>
              <a:t>End of life/palliative care: Add meds for Dyspnea, GI, Pain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04826770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3856" y="402771"/>
            <a:ext cx="8425545" cy="118654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CA" sz="3200" u="sng" dirty="0">
                <a:solidFill>
                  <a:schemeClr val="tx1"/>
                </a:solidFill>
                <a:latin typeface="Arial" charset="0"/>
                <a:cs typeface="+mj-cs"/>
              </a:rPr>
              <a:t>So What Can We Do?- Evidence of Benefit For Medication Reviews In Residential 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2" y="1817914"/>
            <a:ext cx="8610600" cy="470671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en-CA" sz="2800" u="sng" dirty="0">
                <a:latin typeface="Calibri" charset="0"/>
                <a:ea typeface="Calibri" charset="0"/>
                <a:cs typeface="Calibri" charset="0"/>
              </a:rPr>
              <a:t>Case-control study over 1 year</a:t>
            </a:r>
            <a:r>
              <a:rPr lang="en-CA" sz="3200" dirty="0">
                <a:ea typeface="+mn-ea"/>
                <a:cs typeface="+mn-cs"/>
              </a:rPr>
              <a:t>, </a:t>
            </a:r>
            <a:r>
              <a:rPr lang="en-CA" sz="2800" dirty="0">
                <a:latin typeface="Calibri" charset="0"/>
                <a:ea typeface="Calibri" charset="0"/>
                <a:cs typeface="Calibri" charset="0"/>
              </a:rPr>
              <a:t>mod-severe demented Israeli facility residents on ~ 7 drugs* (</a:t>
            </a:r>
            <a:r>
              <a:rPr lang="en-CA" sz="2800" dirty="0" err="1">
                <a:latin typeface="Calibri" charset="0"/>
                <a:ea typeface="Calibri" charset="0"/>
                <a:cs typeface="Calibri" charset="0"/>
              </a:rPr>
              <a:t>Garfinkel</a:t>
            </a:r>
            <a:r>
              <a:rPr lang="en-CA" sz="2800" dirty="0">
                <a:latin typeface="Calibri" charset="0"/>
                <a:ea typeface="Calibri" charset="0"/>
                <a:cs typeface="Calibri" charset="0"/>
              </a:rPr>
              <a:t>)</a:t>
            </a:r>
          </a:p>
          <a:p>
            <a:pPr>
              <a:lnSpc>
                <a:spcPct val="90000"/>
              </a:lnSpc>
              <a:defRPr/>
            </a:pPr>
            <a:r>
              <a:rPr lang="en-CA" sz="2800" u="sng" dirty="0">
                <a:latin typeface="Calibri" charset="0"/>
                <a:ea typeface="Calibri" charset="0"/>
                <a:cs typeface="Calibri" charset="0"/>
              </a:rPr>
              <a:t>2.8</a:t>
            </a:r>
            <a:r>
              <a:rPr lang="en-CA" sz="2800" dirty="0">
                <a:latin typeface="Calibri" charset="0"/>
                <a:ea typeface="Calibri" charset="0"/>
                <a:cs typeface="Calibri" charset="0"/>
              </a:rPr>
              <a:t> drugs/patient </a:t>
            </a:r>
            <a:r>
              <a:rPr lang="en-CA" sz="2800" u="sng" dirty="0">
                <a:latin typeface="Calibri" charset="0"/>
                <a:ea typeface="Calibri" charset="0"/>
                <a:cs typeface="Calibri" charset="0"/>
              </a:rPr>
              <a:t>stopped</a:t>
            </a:r>
            <a:r>
              <a:rPr lang="en-CA" sz="2800" dirty="0">
                <a:latin typeface="Calibri" charset="0"/>
                <a:ea typeface="Calibri" charset="0"/>
                <a:cs typeface="Calibri" charset="0"/>
              </a:rPr>
              <a:t> (all types of medications)</a:t>
            </a:r>
            <a:endParaRPr lang="en-CA" sz="2800" u="sng" dirty="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CA" sz="2800" dirty="0">
                <a:latin typeface="Calibri" charset="0"/>
                <a:ea typeface="Calibri" charset="0"/>
                <a:cs typeface="Calibri" charset="0"/>
              </a:rPr>
              <a:t>Only </a:t>
            </a:r>
            <a:r>
              <a:rPr lang="en-CA" sz="2800" u="sng" dirty="0">
                <a:latin typeface="Calibri" charset="0"/>
                <a:ea typeface="Calibri" charset="0"/>
                <a:cs typeface="Calibri" charset="0"/>
              </a:rPr>
              <a:t>18%</a:t>
            </a:r>
            <a:r>
              <a:rPr lang="en-CA" sz="2800" dirty="0">
                <a:latin typeface="Calibri" charset="0"/>
                <a:ea typeface="Calibri" charset="0"/>
                <a:cs typeface="Calibri" charset="0"/>
              </a:rPr>
              <a:t> drugs / 10% patients had the stopped meds </a:t>
            </a:r>
            <a:r>
              <a:rPr lang="en-CA" sz="2800" u="sng" dirty="0">
                <a:latin typeface="Calibri" charset="0"/>
                <a:ea typeface="Calibri" charset="0"/>
                <a:cs typeface="Calibri" charset="0"/>
              </a:rPr>
              <a:t>restarted</a:t>
            </a:r>
            <a:r>
              <a:rPr lang="en-CA" sz="2800" dirty="0">
                <a:latin typeface="Calibri" charset="0"/>
                <a:ea typeface="Calibri" charset="0"/>
                <a:cs typeface="Calibri" charset="0"/>
              </a:rPr>
              <a:t> over a year</a:t>
            </a:r>
          </a:p>
          <a:p>
            <a:pPr>
              <a:lnSpc>
                <a:spcPct val="90000"/>
              </a:lnSpc>
              <a:defRPr/>
            </a:pPr>
            <a:endParaRPr lang="en-CA" sz="2800" dirty="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CA" sz="2800" dirty="0" err="1">
                <a:latin typeface="Calibri" charset="0"/>
                <a:ea typeface="Calibri" charset="0"/>
                <a:cs typeface="Calibri" charset="0"/>
              </a:rPr>
              <a:t>Decr</a:t>
            </a:r>
            <a:r>
              <a:rPr lang="en-CA" sz="2800" dirty="0">
                <a:latin typeface="Calibri" charset="0"/>
                <a:ea typeface="Calibri" charset="0"/>
                <a:cs typeface="Calibri" charset="0"/>
              </a:rPr>
              <a:t> mortality (21 vs 45%)</a:t>
            </a:r>
            <a:r>
              <a:rPr lang="en-CA" sz="2800" dirty="0">
                <a:latin typeface="Calibri" charset="0"/>
                <a:ea typeface="Calibri" charset="0"/>
                <a:cs typeface="Calibri" charset="0"/>
                <a:sym typeface="Wingdings" pitchFamily="2" charset="2"/>
              </a:rPr>
              <a:t>NNT 4.1</a:t>
            </a:r>
          </a:p>
          <a:p>
            <a:pPr>
              <a:lnSpc>
                <a:spcPct val="90000"/>
              </a:lnSpc>
              <a:defRPr/>
            </a:pPr>
            <a:r>
              <a:rPr lang="en-CA" sz="2800" dirty="0" err="1">
                <a:latin typeface="Calibri" charset="0"/>
                <a:ea typeface="Calibri" charset="0"/>
                <a:cs typeface="Calibri" charset="0"/>
                <a:sym typeface="Wingdings" pitchFamily="2" charset="2"/>
              </a:rPr>
              <a:t>Decr</a:t>
            </a:r>
            <a:r>
              <a:rPr lang="en-CA" sz="2800" dirty="0">
                <a:latin typeface="Calibri" charset="0"/>
                <a:ea typeface="Calibri" charset="0"/>
                <a:cs typeface="Calibri" charset="0"/>
                <a:sym typeface="Wingdings" pitchFamily="2" charset="2"/>
              </a:rPr>
              <a:t> acute care </a:t>
            </a:r>
            <a:r>
              <a:rPr lang="en-CA" sz="2800" dirty="0" err="1">
                <a:latin typeface="Calibri" charset="0"/>
                <a:ea typeface="Calibri" charset="0"/>
                <a:cs typeface="Calibri" charset="0"/>
                <a:sym typeface="Wingdings" pitchFamily="2" charset="2"/>
              </a:rPr>
              <a:t>transf</a:t>
            </a:r>
            <a:r>
              <a:rPr lang="en-CA" sz="2800" dirty="0">
                <a:latin typeface="Calibri" charset="0"/>
                <a:ea typeface="Calibri" charset="0"/>
                <a:cs typeface="Calibri" charset="0"/>
                <a:sym typeface="Wingdings" pitchFamily="2" charset="2"/>
              </a:rPr>
              <a:t> (12 vs 30%)NNT 5.5</a:t>
            </a:r>
          </a:p>
          <a:p>
            <a:pPr>
              <a:lnSpc>
                <a:spcPct val="90000"/>
              </a:lnSpc>
              <a:defRPr/>
            </a:pPr>
            <a:endParaRPr lang="en-CA" sz="2800" dirty="0">
              <a:latin typeface="Calibri" charset="0"/>
              <a:ea typeface="Calibri" charset="0"/>
              <a:cs typeface="Calibri" charset="0"/>
              <a:sym typeface="Wingdings" pitchFamily="2" charset="2"/>
            </a:endParaRPr>
          </a:p>
          <a:p>
            <a:pPr>
              <a:lnSpc>
                <a:spcPct val="90000"/>
              </a:lnSpc>
              <a:defRPr/>
            </a:pPr>
            <a:r>
              <a:rPr lang="en-CA" sz="2800" dirty="0">
                <a:latin typeface="Calibri" charset="0"/>
                <a:ea typeface="Calibri" charset="0"/>
                <a:cs typeface="Calibri" charset="0"/>
                <a:sym typeface="Wingdings" pitchFamily="2" charset="2"/>
              </a:rPr>
              <a:t>This is when average stay is ~ 1 </a:t>
            </a:r>
            <a:r>
              <a:rPr lang="en-CA" sz="2800" dirty="0" err="1">
                <a:latin typeface="Calibri" charset="0"/>
                <a:ea typeface="Calibri" charset="0"/>
                <a:cs typeface="Calibri" charset="0"/>
                <a:sym typeface="Wingdings" pitchFamily="2" charset="2"/>
              </a:rPr>
              <a:t>yr</a:t>
            </a:r>
            <a:r>
              <a:rPr lang="en-CA" sz="2800" dirty="0">
                <a:latin typeface="Calibri" charset="0"/>
                <a:ea typeface="Calibri" charset="0"/>
                <a:cs typeface="Calibri" charset="0"/>
                <a:sym typeface="Wingdings" pitchFamily="2" charset="2"/>
              </a:rPr>
              <a:t>! </a:t>
            </a:r>
          </a:p>
          <a:p>
            <a:pPr>
              <a:lnSpc>
                <a:spcPct val="90000"/>
              </a:lnSpc>
              <a:defRPr/>
            </a:pPr>
            <a:endParaRPr lang="en-CA" sz="3200" dirty="0"/>
          </a:p>
          <a:p>
            <a:pPr marL="0" indent="0" algn="r">
              <a:lnSpc>
                <a:spcPct val="90000"/>
              </a:lnSpc>
              <a:buNone/>
              <a:defRPr/>
            </a:pPr>
            <a:r>
              <a:rPr lang="en-CA" sz="1800" dirty="0"/>
              <a:t>* IMAJ 2009;9:430-434</a:t>
            </a:r>
            <a:endParaRPr lang="en-CA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29571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F52A1-3CDC-4B49-9B92-F1FD21DFB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Evidence- Community Elderly (Garfinkel)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83614-94FC-6E40-A31B-3C189E5A7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7800"/>
            <a:ext cx="10515600" cy="4729163"/>
          </a:xfrm>
        </p:spPr>
        <p:txBody>
          <a:bodyPr/>
          <a:lstStyle/>
          <a:p>
            <a:r>
              <a:rPr lang="en-US" dirty="0"/>
              <a:t>Algorithmic approach-we adapted</a:t>
            </a:r>
          </a:p>
          <a:p>
            <a:r>
              <a:rPr lang="en-US" dirty="0"/>
              <a:t>70 patients, mean age 83, 3+ co-morbidities, over 19 months, mean 8 drugs</a:t>
            </a:r>
          </a:p>
          <a:p>
            <a:r>
              <a:rPr lang="en-US" dirty="0"/>
              <a:t>In 64 patients, recommended D/C 311 drugs (4.4 per patient overall), wide range of drugs</a:t>
            </a:r>
          </a:p>
          <a:p>
            <a:r>
              <a:rPr lang="en-US" dirty="0"/>
              <a:t>2% re-start for original indication (furosemide, SSRI…)</a:t>
            </a:r>
          </a:p>
          <a:p>
            <a:r>
              <a:rPr lang="en-CA" dirty="0"/>
              <a:t>No significant adverse events or deaths were attributable to discontinuation, including hospitalization</a:t>
            </a:r>
          </a:p>
          <a:p>
            <a:r>
              <a:rPr lang="en-CA" dirty="0"/>
              <a:t>88% of patients re- ported global improvement in health </a:t>
            </a:r>
          </a:p>
          <a:p>
            <a:pPr marL="0" indent="0">
              <a:buNone/>
            </a:pPr>
            <a:r>
              <a:rPr lang="en-CA" sz="2000" i="1" dirty="0"/>
              <a:t>Arch Intern Med. 2010;170(18):1648-1654 </a:t>
            </a:r>
            <a:endParaRPr lang="en-CA" sz="2000" dirty="0"/>
          </a:p>
          <a:p>
            <a:pPr marL="0" indent="0">
              <a:buNone/>
            </a:pPr>
            <a:endParaRPr lang="en-US" sz="2000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Shape 26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17806" y="5915173"/>
            <a:ext cx="2235994" cy="6400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76489654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E01B1-A704-324C-AF97-7E9C78F44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What Strategies Could Make The Path To Deprescribing More Acceptable?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826AA8-E19B-BA4A-9760-6E411D16FA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28800"/>
            <a:ext cx="10972800" cy="4297680"/>
          </a:xfrm>
        </p:spPr>
        <p:txBody>
          <a:bodyPr/>
          <a:lstStyle/>
          <a:p>
            <a:r>
              <a:rPr lang="en-US" dirty="0"/>
              <a:t>Understand the individual health status, including chronic diseases and frailty, and the related Goals of Care… this sets the context for addressing medications</a:t>
            </a:r>
          </a:p>
          <a:p>
            <a:r>
              <a:rPr lang="en-US" dirty="0"/>
              <a:t>Explaining as:</a:t>
            </a:r>
          </a:p>
          <a:p>
            <a:pPr lvl="1"/>
            <a:r>
              <a:rPr lang="en-US" dirty="0"/>
              <a:t>Dosage reduction, tapering with monitoring and review- this is a valid clinical strategy as well</a:t>
            </a:r>
          </a:p>
          <a:p>
            <a:pPr lvl="1"/>
            <a:r>
              <a:rPr lang="en-US" dirty="0"/>
              <a:t>Stating the objective as ‘Pause and Monitor’ rather than ‘deprescribing’ or ‘stopping medications’- this is a valid clinical strategy as well </a:t>
            </a:r>
          </a:p>
        </p:txBody>
      </p:sp>
    </p:spTree>
    <p:extLst>
      <p:ext uri="{BB962C8B-B14F-4D97-AF65-F5344CB8AC3E}">
        <p14:creationId xmlns:p14="http://schemas.microsoft.com/office/powerpoint/2010/main" val="1750896999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609600" y="525780"/>
            <a:ext cx="10972800" cy="891540"/>
          </a:xfrm>
        </p:spPr>
        <p:txBody>
          <a:bodyPr/>
          <a:lstStyle/>
          <a:p>
            <a:r>
              <a:rPr lang="en-CA" dirty="0"/>
              <a:t>Various Descriptive Definitions Around the World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CA" dirty="0"/>
          </a:p>
          <a:p>
            <a:r>
              <a:rPr lang="en-CA" dirty="0"/>
              <a:t>Multiple Medications</a:t>
            </a:r>
          </a:p>
          <a:p>
            <a:r>
              <a:rPr lang="en-CA" dirty="0"/>
              <a:t>One Inappropriate Medication</a:t>
            </a:r>
          </a:p>
          <a:p>
            <a:r>
              <a:rPr lang="en-CA" dirty="0"/>
              <a:t>More than 5 medications</a:t>
            </a:r>
          </a:p>
          <a:p>
            <a:r>
              <a:rPr lang="en-CA" dirty="0"/>
              <a:t>More than 5 inappropriate medications</a:t>
            </a:r>
          </a:p>
          <a:p>
            <a:r>
              <a:rPr lang="en-CA" dirty="0"/>
              <a:t>More than 10 appropriate medications</a:t>
            </a: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20E99-F141-4D2A-A1A5-A40649ECD044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512570" y="6709410"/>
            <a:ext cx="9155430" cy="160020"/>
            <a:chOff x="0" y="0"/>
            <a:chExt cx="6408" cy="112"/>
          </a:xfrm>
        </p:grpSpPr>
        <p:sp>
          <p:nvSpPr>
            <p:cNvPr id="8194" name="Rectangle 2"/>
            <p:cNvSpPr>
              <a:spLocks/>
            </p:cNvSpPr>
            <p:nvPr/>
          </p:nvSpPr>
          <p:spPr bwMode="auto">
            <a:xfrm>
              <a:off x="1224" y="0"/>
              <a:ext cx="5184" cy="112"/>
            </a:xfrm>
            <a:prstGeom prst="rect">
              <a:avLst/>
            </a:prstGeom>
            <a:solidFill>
              <a:srgbClr val="7D797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cap="flat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 sz="1620"/>
            </a:p>
          </p:txBody>
        </p:sp>
        <p:sp>
          <p:nvSpPr>
            <p:cNvPr id="8195" name="Rectangle 3"/>
            <p:cNvSpPr>
              <a:spLocks/>
            </p:cNvSpPr>
            <p:nvPr/>
          </p:nvSpPr>
          <p:spPr bwMode="auto">
            <a:xfrm>
              <a:off x="0" y="0"/>
              <a:ext cx="1208" cy="112"/>
            </a:xfrm>
            <a:prstGeom prst="rect">
              <a:avLst/>
            </a:prstGeom>
            <a:solidFill>
              <a:srgbClr val="D56F4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cap="flat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 sz="1620"/>
            </a:p>
          </p:txBody>
        </p:sp>
      </p:grp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1512570" y="-22860"/>
            <a:ext cx="9155430" cy="160020"/>
            <a:chOff x="0" y="0"/>
            <a:chExt cx="6408" cy="112"/>
          </a:xfrm>
        </p:grpSpPr>
        <p:sp>
          <p:nvSpPr>
            <p:cNvPr id="8197" name="Rectangle 5"/>
            <p:cNvSpPr>
              <a:spLocks/>
            </p:cNvSpPr>
            <p:nvPr/>
          </p:nvSpPr>
          <p:spPr bwMode="auto">
            <a:xfrm>
              <a:off x="1224" y="0"/>
              <a:ext cx="5184" cy="112"/>
            </a:xfrm>
            <a:prstGeom prst="rect">
              <a:avLst/>
            </a:prstGeom>
            <a:solidFill>
              <a:srgbClr val="7D797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cap="flat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 sz="1620"/>
            </a:p>
          </p:txBody>
        </p:sp>
        <p:sp>
          <p:nvSpPr>
            <p:cNvPr id="8198" name="Rectangle 6"/>
            <p:cNvSpPr>
              <a:spLocks/>
            </p:cNvSpPr>
            <p:nvPr/>
          </p:nvSpPr>
          <p:spPr bwMode="auto">
            <a:xfrm>
              <a:off x="0" y="0"/>
              <a:ext cx="1208" cy="112"/>
            </a:xfrm>
            <a:prstGeom prst="rect">
              <a:avLst/>
            </a:prstGeom>
            <a:solidFill>
              <a:srgbClr val="D56F4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cap="flat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 sz="1620"/>
            </a:p>
          </p:txBody>
        </p:sp>
      </p:grpSp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3370" y="5680710"/>
            <a:ext cx="2235994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8201" name="Rectangle 9"/>
          <p:cNvSpPr>
            <a:spLocks/>
          </p:cNvSpPr>
          <p:nvPr/>
        </p:nvSpPr>
        <p:spPr bwMode="auto">
          <a:xfrm>
            <a:off x="1844041" y="685800"/>
            <a:ext cx="8229599" cy="5417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pPr marL="411480" indent="-205740" algn="ctr">
              <a:lnSpc>
                <a:spcPct val="150000"/>
              </a:lnSpc>
              <a:spcBef>
                <a:spcPts val="90"/>
              </a:spcBef>
              <a:buClr>
                <a:srgbClr val="DE7E45"/>
              </a:buClr>
              <a:buSzPct val="100000"/>
            </a:pPr>
            <a:endParaRPr lang="en-US" sz="3600" dirty="0">
              <a:solidFill>
                <a:srgbClr val="040A0C"/>
              </a:solidFill>
              <a:latin typeface="Myriad Pro" charset="0"/>
              <a:ea typeface="Myriad Pro" charset="0"/>
              <a:cs typeface="Myriad Pro" charset="0"/>
              <a:sym typeface="Myriad Pro" charset="0"/>
            </a:endParaRPr>
          </a:p>
          <a:p>
            <a:pPr marL="411480" indent="-205740" algn="ctr">
              <a:lnSpc>
                <a:spcPct val="150000"/>
              </a:lnSpc>
              <a:spcBef>
                <a:spcPts val="90"/>
              </a:spcBef>
              <a:buClr>
                <a:srgbClr val="DE7E45"/>
              </a:buClr>
              <a:buSzPct val="100000"/>
            </a:pPr>
            <a:endParaRPr lang="en-US" sz="3600" dirty="0">
              <a:solidFill>
                <a:srgbClr val="040A0C"/>
              </a:solidFill>
              <a:latin typeface="Myriad Pro" charset="0"/>
              <a:ea typeface="Myriad Pro" charset="0"/>
              <a:cs typeface="Myriad Pro" charset="0"/>
              <a:sym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4759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>
            <a:spLocks noGrp="1"/>
          </p:cNvSpPr>
          <p:nvPr>
            <p:ph type="title"/>
          </p:nvPr>
        </p:nvSpPr>
        <p:spPr>
          <a:xfrm>
            <a:off x="1981200" y="16209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rgbClr val="E87D1E"/>
              </a:buClr>
              <a:buSzPct val="25000"/>
            </a:pPr>
            <a:r>
              <a:rPr lang="en-US" sz="3950" b="1" dirty="0">
                <a:solidFill>
                  <a:srgbClr val="E87D1E"/>
                </a:solidFill>
                <a:latin typeface="PT Sans"/>
                <a:ea typeface="PT Sans"/>
                <a:cs typeface="PT Sans"/>
                <a:sym typeface="PT Sans"/>
              </a:rPr>
              <a:t/>
            </a:r>
            <a:br>
              <a:rPr lang="en-US" sz="3950" b="1" dirty="0">
                <a:solidFill>
                  <a:srgbClr val="E87D1E"/>
                </a:solidFill>
                <a:latin typeface="PT Sans"/>
                <a:ea typeface="PT Sans"/>
                <a:cs typeface="PT Sans"/>
                <a:sym typeface="PT Sans"/>
              </a:rPr>
            </a:br>
            <a: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pple Chancery"/>
                <a:cs typeface="Apple Chancery"/>
              </a:rPr>
              <a:t>What is Polypharmacy?</a:t>
            </a:r>
            <a:endParaRPr lang="en-US" sz="3950" b="1" dirty="0">
              <a:solidFill>
                <a:srgbClr val="E87D1E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253" name="Shape 253"/>
          <p:cNvSpPr txBox="1">
            <a:spLocks noGrp="1"/>
          </p:cNvSpPr>
          <p:nvPr>
            <p:ph type="body" idx="1"/>
          </p:nvPr>
        </p:nvSpPr>
        <p:spPr>
          <a:xfrm>
            <a:off x="1775460" y="1693714"/>
            <a:ext cx="8229600" cy="5164286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0" indent="0">
              <a:spcBef>
                <a:spcPts val="0"/>
              </a:spcBef>
              <a:buClr>
                <a:srgbClr val="040A0C"/>
              </a:buClr>
              <a:buSzPct val="100000"/>
              <a:buNone/>
            </a:pPr>
            <a:r>
              <a:rPr lang="en-US" sz="3200" b="1" dirty="0">
                <a:solidFill>
                  <a:srgbClr val="E87D1E"/>
                </a:solidFill>
                <a:latin typeface="PT Sans"/>
                <a:ea typeface="PT Sans"/>
                <a:cs typeface="PT Sans"/>
                <a:sym typeface="PT Sans"/>
              </a:rPr>
              <a:t>Our working definition</a:t>
            </a:r>
          </a:p>
          <a:p>
            <a:pPr marL="0" indent="0">
              <a:spcBef>
                <a:spcPts val="0"/>
              </a:spcBef>
              <a:buClr>
                <a:srgbClr val="040A0C"/>
              </a:buClr>
              <a:buSzPct val="100000"/>
              <a:buNone/>
            </a:pPr>
            <a:endParaRPr lang="en-US" sz="2900" dirty="0">
              <a:solidFill>
                <a:srgbClr val="040A0C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342900" indent="-342900">
              <a:spcBef>
                <a:spcPts val="0"/>
              </a:spcBef>
              <a:buClr>
                <a:srgbClr val="040A0C"/>
              </a:buClr>
              <a:buSzPct val="100000"/>
              <a:buFont typeface="Arial"/>
              <a:buChar char="•"/>
            </a:pPr>
            <a:r>
              <a:rPr lang="en-US" sz="2900" dirty="0">
                <a:solidFill>
                  <a:srgbClr val="040A0C"/>
                </a:solidFill>
                <a:latin typeface="PT Sans"/>
                <a:ea typeface="PT Sans"/>
                <a:cs typeface="PT Sans"/>
                <a:sym typeface="PT Sans"/>
              </a:rPr>
              <a:t>When the theoretical benefits of multiple medications are outweighed by the negative effect of the sheer number of medications, regardless of class of medication or “appropriateness” thereof.</a:t>
            </a:r>
          </a:p>
          <a:p>
            <a:pPr marL="342900" indent="-34290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sz="3200" dirty="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254" name="Shape 254"/>
          <p:cNvSpPr txBox="1">
            <a:spLocks noGrp="1"/>
          </p:cNvSpPr>
          <p:nvPr>
            <p:ph type="sldNum" idx="12"/>
          </p:nvPr>
        </p:nvSpPr>
        <p:spPr>
          <a:xfrm>
            <a:off x="2251233" y="6137910"/>
            <a:ext cx="228600" cy="228600"/>
          </a:xfrm>
          <a:prstGeom prst="rect">
            <a:avLst/>
          </a:prstGeom>
          <a:noFill/>
          <a:ln>
            <a:noFill/>
          </a:ln>
        </p:spPr>
        <p:txBody>
          <a:bodyPr vert="horz" lIns="82275" tIns="41125" rIns="82275" bIns="41125" rtlCol="0" anchor="t" anchorCtr="0">
            <a:noAutofit/>
          </a:bodyPr>
          <a:lstStyle/>
          <a:p>
            <a:pPr algn="l"/>
            <a:r>
              <a:rPr lang="en-US"/>
              <a:t> </a:t>
            </a:r>
          </a:p>
        </p:txBody>
      </p:sp>
      <p:grpSp>
        <p:nvGrpSpPr>
          <p:cNvPr id="255" name="Shape 255"/>
          <p:cNvGrpSpPr/>
          <p:nvPr/>
        </p:nvGrpSpPr>
        <p:grpSpPr>
          <a:xfrm>
            <a:off x="1512571" y="6709410"/>
            <a:ext cx="9155429" cy="160020"/>
            <a:chOff x="0" y="0"/>
            <a:chExt cx="6407" cy="112"/>
          </a:xfrm>
        </p:grpSpPr>
        <p:sp>
          <p:nvSpPr>
            <p:cNvPr id="256" name="Shape 256"/>
            <p:cNvSpPr/>
            <p:nvPr/>
          </p:nvSpPr>
          <p:spPr>
            <a:xfrm>
              <a:off x="1223" y="0"/>
              <a:ext cx="5184" cy="112"/>
            </a:xfrm>
            <a:prstGeom prst="rect">
              <a:avLst/>
            </a:prstGeom>
            <a:solidFill>
              <a:srgbClr val="7D7972"/>
            </a:solidFill>
            <a:ln>
              <a:noFill/>
            </a:ln>
          </p:spPr>
          <p:txBody>
            <a:bodyPr lIns="0" tIns="0" rIns="0" bIns="0" anchor="t" anchorCtr="0">
              <a:noAutofit/>
            </a:bodyPr>
            <a:lstStyle/>
            <a:p>
              <a:endParaRPr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7" name="Shape 257"/>
            <p:cNvSpPr/>
            <p:nvPr/>
          </p:nvSpPr>
          <p:spPr>
            <a:xfrm>
              <a:off x="0" y="0"/>
              <a:ext cx="1207" cy="112"/>
            </a:xfrm>
            <a:prstGeom prst="rect">
              <a:avLst/>
            </a:prstGeom>
            <a:solidFill>
              <a:srgbClr val="D56F40"/>
            </a:solidFill>
            <a:ln>
              <a:noFill/>
            </a:ln>
          </p:spPr>
          <p:txBody>
            <a:bodyPr lIns="0" tIns="0" rIns="0" bIns="0" anchor="t" anchorCtr="0">
              <a:noAutofit/>
            </a:bodyPr>
            <a:lstStyle/>
            <a:p>
              <a:endParaRPr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58" name="Shape 258"/>
          <p:cNvGrpSpPr/>
          <p:nvPr/>
        </p:nvGrpSpPr>
        <p:grpSpPr>
          <a:xfrm>
            <a:off x="1512571" y="-22860"/>
            <a:ext cx="9155429" cy="160020"/>
            <a:chOff x="0" y="0"/>
            <a:chExt cx="6407" cy="112"/>
          </a:xfrm>
        </p:grpSpPr>
        <p:sp>
          <p:nvSpPr>
            <p:cNvPr id="259" name="Shape 259"/>
            <p:cNvSpPr/>
            <p:nvPr/>
          </p:nvSpPr>
          <p:spPr>
            <a:xfrm>
              <a:off x="1223" y="0"/>
              <a:ext cx="5184" cy="112"/>
            </a:xfrm>
            <a:prstGeom prst="rect">
              <a:avLst/>
            </a:prstGeom>
            <a:solidFill>
              <a:srgbClr val="7D7972"/>
            </a:solidFill>
            <a:ln>
              <a:noFill/>
            </a:ln>
          </p:spPr>
          <p:txBody>
            <a:bodyPr lIns="0" tIns="0" rIns="0" bIns="0" anchor="t" anchorCtr="0">
              <a:noAutofit/>
            </a:bodyPr>
            <a:lstStyle/>
            <a:p>
              <a:endParaRPr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0" name="Shape 260"/>
            <p:cNvSpPr/>
            <p:nvPr/>
          </p:nvSpPr>
          <p:spPr>
            <a:xfrm>
              <a:off x="0" y="0"/>
              <a:ext cx="1207" cy="112"/>
            </a:xfrm>
            <a:prstGeom prst="rect">
              <a:avLst/>
            </a:prstGeom>
            <a:solidFill>
              <a:srgbClr val="D56F40"/>
            </a:solidFill>
            <a:ln>
              <a:noFill/>
            </a:ln>
          </p:spPr>
          <p:txBody>
            <a:bodyPr lIns="0" tIns="0" rIns="0" bIns="0" anchor="t" anchorCtr="0">
              <a:noAutofit/>
            </a:bodyPr>
            <a:lstStyle/>
            <a:p>
              <a:endParaRPr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261" name="Shape 26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13369" y="5680711"/>
            <a:ext cx="2235994" cy="640079"/>
          </a:xfrm>
          <a:prstGeom prst="rect">
            <a:avLst/>
          </a:prstGeom>
          <a:noFill/>
          <a:ln>
            <a:noFill/>
          </a:ln>
        </p:spPr>
      </p:pic>
      <p:sp>
        <p:nvSpPr>
          <p:cNvPr id="262" name="Shape 262"/>
          <p:cNvSpPr/>
          <p:nvPr/>
        </p:nvSpPr>
        <p:spPr>
          <a:xfrm>
            <a:off x="1844040" y="1451610"/>
            <a:ext cx="8229598" cy="376046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411480" indent="-208280" algn="ctr">
              <a:lnSpc>
                <a:spcPct val="150000"/>
              </a:lnSpc>
            </a:pPr>
            <a:endParaRPr sz="3600">
              <a:solidFill>
                <a:srgbClr val="040A0C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  <p:extLst>
      <p:ext uri="{BB962C8B-B14F-4D97-AF65-F5344CB8AC3E}">
        <p14:creationId xmlns:p14="http://schemas.microsoft.com/office/powerpoint/2010/main" val="215145508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Polypharmacy is a stand-alone risk factor for morbidity and mortality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Even when we control for other comorbidities and specific drug effects.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822960" fontAlgn="base">
              <a:spcBef>
                <a:spcPct val="0"/>
              </a:spcBef>
              <a:spcAft>
                <a:spcPct val="0"/>
              </a:spcAft>
            </a:pPr>
            <a:fld id="{21E50452-7361-4592-BC0C-5E8CDA5CCE78}" type="slidenum">
              <a:rPr lang="en-US">
                <a:solidFill>
                  <a:srgbClr val="000000"/>
                </a:solidFill>
                <a:ea typeface="ヒラギノ明朝 ProN W3" charset="0"/>
              </a:rPr>
              <a:pPr defTabSz="822960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solidFill>
                <a:srgbClr val="000000"/>
              </a:solidFill>
              <a:ea typeface="ヒラギノ明朝 ProN W3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95047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20E99-F141-4D2A-A1A5-A40649ECD044}" type="slidenum">
              <a:rPr lang="en-US"/>
              <a:pPr/>
              <a:t>6</a:t>
            </a:fld>
            <a:endParaRPr lang="en-US"/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512570" y="6709410"/>
            <a:ext cx="9155430" cy="160020"/>
            <a:chOff x="0" y="0"/>
            <a:chExt cx="6408" cy="112"/>
          </a:xfrm>
        </p:grpSpPr>
        <p:sp>
          <p:nvSpPr>
            <p:cNvPr id="8194" name="Rectangle 2"/>
            <p:cNvSpPr>
              <a:spLocks/>
            </p:cNvSpPr>
            <p:nvPr/>
          </p:nvSpPr>
          <p:spPr bwMode="auto">
            <a:xfrm>
              <a:off x="1224" y="0"/>
              <a:ext cx="5184" cy="112"/>
            </a:xfrm>
            <a:prstGeom prst="rect">
              <a:avLst/>
            </a:prstGeom>
            <a:solidFill>
              <a:srgbClr val="7D797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cap="flat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 sz="1620"/>
            </a:p>
          </p:txBody>
        </p:sp>
        <p:sp>
          <p:nvSpPr>
            <p:cNvPr id="8195" name="Rectangle 3"/>
            <p:cNvSpPr>
              <a:spLocks/>
            </p:cNvSpPr>
            <p:nvPr/>
          </p:nvSpPr>
          <p:spPr bwMode="auto">
            <a:xfrm>
              <a:off x="0" y="0"/>
              <a:ext cx="1208" cy="112"/>
            </a:xfrm>
            <a:prstGeom prst="rect">
              <a:avLst/>
            </a:prstGeom>
            <a:solidFill>
              <a:srgbClr val="D56F4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cap="flat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 sz="1620"/>
            </a:p>
          </p:txBody>
        </p:sp>
      </p:grp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1512570" y="-22860"/>
            <a:ext cx="9155430" cy="160020"/>
            <a:chOff x="0" y="0"/>
            <a:chExt cx="6408" cy="112"/>
          </a:xfrm>
        </p:grpSpPr>
        <p:sp>
          <p:nvSpPr>
            <p:cNvPr id="8197" name="Rectangle 5"/>
            <p:cNvSpPr>
              <a:spLocks/>
            </p:cNvSpPr>
            <p:nvPr/>
          </p:nvSpPr>
          <p:spPr bwMode="auto">
            <a:xfrm>
              <a:off x="1224" y="0"/>
              <a:ext cx="5184" cy="112"/>
            </a:xfrm>
            <a:prstGeom prst="rect">
              <a:avLst/>
            </a:prstGeom>
            <a:solidFill>
              <a:srgbClr val="7D797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cap="flat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 sz="1620"/>
            </a:p>
          </p:txBody>
        </p:sp>
        <p:sp>
          <p:nvSpPr>
            <p:cNvPr id="8198" name="Rectangle 6"/>
            <p:cNvSpPr>
              <a:spLocks/>
            </p:cNvSpPr>
            <p:nvPr/>
          </p:nvSpPr>
          <p:spPr bwMode="auto">
            <a:xfrm>
              <a:off x="0" y="0"/>
              <a:ext cx="1208" cy="112"/>
            </a:xfrm>
            <a:prstGeom prst="rect">
              <a:avLst/>
            </a:prstGeom>
            <a:solidFill>
              <a:srgbClr val="D56F4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cap="flat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 sz="1620"/>
            </a:p>
          </p:txBody>
        </p:sp>
      </p:grpSp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3370" y="5680710"/>
            <a:ext cx="2235994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8201" name="Rectangle 9"/>
          <p:cNvSpPr>
            <a:spLocks/>
          </p:cNvSpPr>
          <p:nvPr/>
        </p:nvSpPr>
        <p:spPr bwMode="auto">
          <a:xfrm>
            <a:off x="1844041" y="1451610"/>
            <a:ext cx="8229599" cy="3760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pPr marL="411480" indent="-205740" algn="ctr">
              <a:lnSpc>
                <a:spcPct val="150000"/>
              </a:lnSpc>
              <a:spcBef>
                <a:spcPts val="90"/>
              </a:spcBef>
              <a:buClr>
                <a:srgbClr val="DE7E45"/>
              </a:buClr>
              <a:buSzPct val="100000"/>
            </a:pPr>
            <a:endParaRPr lang="en-US" sz="3600" dirty="0">
              <a:solidFill>
                <a:srgbClr val="040A0C"/>
              </a:solidFill>
              <a:latin typeface="Myriad Pro" charset="0"/>
              <a:ea typeface="Myriad Pro" charset="0"/>
              <a:cs typeface="Myriad Pro" charset="0"/>
              <a:sym typeface="Myriad Pro" charset="0"/>
            </a:endParaRPr>
          </a:p>
          <a:p>
            <a:pPr marL="411480" indent="-205740" algn="ctr">
              <a:lnSpc>
                <a:spcPct val="150000"/>
              </a:lnSpc>
              <a:spcBef>
                <a:spcPts val="90"/>
              </a:spcBef>
              <a:buClr>
                <a:srgbClr val="DE7E45"/>
              </a:buClr>
              <a:buSzPct val="100000"/>
            </a:pPr>
            <a:r>
              <a:rPr lang="en-US" sz="4860" dirty="0">
                <a:solidFill>
                  <a:srgbClr val="040A0C"/>
                </a:solidFill>
                <a:latin typeface="Myriad Pro" charset="0"/>
                <a:ea typeface="Myriad Pro" charset="0"/>
                <a:cs typeface="Myriad Pro" charset="0"/>
                <a:sym typeface="Myriad Pro" charset="0"/>
              </a:rPr>
              <a:t>What are the risks of Polypharmacy?.</a:t>
            </a:r>
          </a:p>
        </p:txBody>
      </p:sp>
    </p:spTree>
    <p:extLst>
      <p:ext uri="{BB962C8B-B14F-4D97-AF65-F5344CB8AC3E}">
        <p14:creationId xmlns:p14="http://schemas.microsoft.com/office/powerpoint/2010/main" val="21116165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20E99-F141-4D2A-A1A5-A40649ECD044}" type="slidenum">
              <a:rPr lang="en-US"/>
              <a:pPr/>
              <a:t>7</a:t>
            </a:fld>
            <a:endParaRPr lang="en-US"/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512570" y="6709410"/>
            <a:ext cx="9155430" cy="160020"/>
            <a:chOff x="0" y="0"/>
            <a:chExt cx="6408" cy="112"/>
          </a:xfrm>
        </p:grpSpPr>
        <p:sp>
          <p:nvSpPr>
            <p:cNvPr id="8194" name="Rectangle 2"/>
            <p:cNvSpPr>
              <a:spLocks/>
            </p:cNvSpPr>
            <p:nvPr/>
          </p:nvSpPr>
          <p:spPr bwMode="auto">
            <a:xfrm>
              <a:off x="1224" y="0"/>
              <a:ext cx="5184" cy="112"/>
            </a:xfrm>
            <a:prstGeom prst="rect">
              <a:avLst/>
            </a:prstGeom>
            <a:solidFill>
              <a:srgbClr val="7D797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cap="flat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 sz="1620"/>
            </a:p>
          </p:txBody>
        </p:sp>
        <p:sp>
          <p:nvSpPr>
            <p:cNvPr id="8195" name="Rectangle 3"/>
            <p:cNvSpPr>
              <a:spLocks/>
            </p:cNvSpPr>
            <p:nvPr/>
          </p:nvSpPr>
          <p:spPr bwMode="auto">
            <a:xfrm>
              <a:off x="0" y="0"/>
              <a:ext cx="1208" cy="112"/>
            </a:xfrm>
            <a:prstGeom prst="rect">
              <a:avLst/>
            </a:prstGeom>
            <a:solidFill>
              <a:srgbClr val="D56F4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cap="flat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 sz="1620"/>
            </a:p>
          </p:txBody>
        </p:sp>
      </p:grp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1512570" y="-22860"/>
            <a:ext cx="9155430" cy="160020"/>
            <a:chOff x="0" y="0"/>
            <a:chExt cx="6408" cy="112"/>
          </a:xfrm>
        </p:grpSpPr>
        <p:sp>
          <p:nvSpPr>
            <p:cNvPr id="8197" name="Rectangle 5"/>
            <p:cNvSpPr>
              <a:spLocks/>
            </p:cNvSpPr>
            <p:nvPr/>
          </p:nvSpPr>
          <p:spPr bwMode="auto">
            <a:xfrm>
              <a:off x="1224" y="0"/>
              <a:ext cx="5184" cy="112"/>
            </a:xfrm>
            <a:prstGeom prst="rect">
              <a:avLst/>
            </a:prstGeom>
            <a:solidFill>
              <a:srgbClr val="7D797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cap="flat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 sz="1620"/>
            </a:p>
          </p:txBody>
        </p:sp>
        <p:sp>
          <p:nvSpPr>
            <p:cNvPr id="8198" name="Rectangle 6"/>
            <p:cNvSpPr>
              <a:spLocks/>
            </p:cNvSpPr>
            <p:nvPr/>
          </p:nvSpPr>
          <p:spPr bwMode="auto">
            <a:xfrm>
              <a:off x="0" y="0"/>
              <a:ext cx="1208" cy="112"/>
            </a:xfrm>
            <a:prstGeom prst="rect">
              <a:avLst/>
            </a:prstGeom>
            <a:solidFill>
              <a:srgbClr val="D56F4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cap="flat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 sz="1620"/>
            </a:p>
          </p:txBody>
        </p:sp>
      </p:grpSp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3370" y="5680710"/>
            <a:ext cx="2235994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8201" name="Rectangle 9"/>
          <p:cNvSpPr>
            <a:spLocks/>
          </p:cNvSpPr>
          <p:nvPr/>
        </p:nvSpPr>
        <p:spPr bwMode="auto">
          <a:xfrm>
            <a:off x="1912621" y="685800"/>
            <a:ext cx="8229599" cy="5554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pPr marL="411480" indent="-205740">
              <a:lnSpc>
                <a:spcPct val="150000"/>
              </a:lnSpc>
              <a:spcBef>
                <a:spcPts val="90"/>
              </a:spcBef>
              <a:buClr>
                <a:srgbClr val="DE7E45"/>
              </a:buClr>
              <a:buSzPct val="100000"/>
            </a:pPr>
            <a:r>
              <a:rPr lang="en-US" sz="3600" dirty="0">
                <a:solidFill>
                  <a:srgbClr val="040A0C"/>
                </a:solidFill>
                <a:latin typeface="Myriad Pro" charset="0"/>
                <a:ea typeface="Myriad Pro" charset="0"/>
                <a:cs typeface="Myriad Pro" charset="0"/>
                <a:sym typeface="Myriad Pro" charset="0"/>
              </a:rPr>
              <a:t>Decreased: </a:t>
            </a:r>
          </a:p>
          <a:p>
            <a:pPr marL="411480" indent="-205740">
              <a:lnSpc>
                <a:spcPct val="150000"/>
              </a:lnSpc>
              <a:spcBef>
                <a:spcPts val="90"/>
              </a:spcBef>
              <a:buClr>
                <a:srgbClr val="DE7E45"/>
              </a:buClr>
              <a:buSzPct val="100000"/>
            </a:pPr>
            <a:r>
              <a:rPr lang="en-US" sz="3600" dirty="0">
                <a:solidFill>
                  <a:srgbClr val="040A0C"/>
                </a:solidFill>
                <a:latin typeface="Myriad Pro" charset="0"/>
                <a:ea typeface="Myriad Pro" charset="0"/>
                <a:cs typeface="Myriad Pro" charset="0"/>
                <a:sym typeface="Myriad Pro" charset="0"/>
              </a:rPr>
              <a:t>Cognitive function, ADL’s, Quality of Life</a:t>
            </a:r>
          </a:p>
          <a:p>
            <a:pPr marL="411480" indent="-205740">
              <a:lnSpc>
                <a:spcPct val="150000"/>
              </a:lnSpc>
              <a:spcBef>
                <a:spcPts val="90"/>
              </a:spcBef>
              <a:buClr>
                <a:srgbClr val="DE7E45"/>
              </a:buClr>
              <a:buSzPct val="100000"/>
            </a:pPr>
            <a:r>
              <a:rPr lang="en-US" sz="3600" dirty="0">
                <a:solidFill>
                  <a:srgbClr val="040A0C"/>
                </a:solidFill>
                <a:latin typeface="Myriad Pro" charset="0"/>
                <a:ea typeface="Myriad Pro" charset="0"/>
                <a:cs typeface="Myriad Pro" charset="0"/>
                <a:sym typeface="Myriad Pro" charset="0"/>
              </a:rPr>
              <a:t>Increased:</a:t>
            </a:r>
          </a:p>
          <a:p>
            <a:pPr marL="411480" indent="-205740">
              <a:lnSpc>
                <a:spcPct val="150000"/>
              </a:lnSpc>
              <a:spcBef>
                <a:spcPts val="90"/>
              </a:spcBef>
              <a:buClr>
                <a:srgbClr val="DE7E45"/>
              </a:buClr>
              <a:buSzPct val="100000"/>
            </a:pPr>
            <a:r>
              <a:rPr lang="en-US" sz="3600" dirty="0">
                <a:solidFill>
                  <a:srgbClr val="040A0C"/>
                </a:solidFill>
                <a:latin typeface="Myriad Pro" charset="0"/>
                <a:ea typeface="Myriad Pro" charset="0"/>
                <a:cs typeface="Myriad Pro" charset="0"/>
                <a:sym typeface="Myriad Pro" charset="0"/>
              </a:rPr>
              <a:t>ADE’s, Falls, Transfers to Acute Care</a:t>
            </a:r>
          </a:p>
          <a:p>
            <a:pPr marL="411480" indent="-205740">
              <a:lnSpc>
                <a:spcPct val="150000"/>
              </a:lnSpc>
              <a:spcBef>
                <a:spcPts val="90"/>
              </a:spcBef>
              <a:buClr>
                <a:srgbClr val="DE7E45"/>
              </a:buClr>
              <a:buSzPct val="100000"/>
            </a:pPr>
            <a:r>
              <a:rPr lang="en-US" sz="3600" dirty="0">
                <a:solidFill>
                  <a:srgbClr val="040A0C"/>
                </a:solidFill>
                <a:latin typeface="Myriad Pro" charset="0"/>
                <a:ea typeface="Myriad Pro" charset="0"/>
                <a:cs typeface="Myriad Pro" charset="0"/>
                <a:sym typeface="Myriad Pro" charset="0"/>
              </a:rPr>
              <a:t>Which leads to:</a:t>
            </a:r>
          </a:p>
          <a:p>
            <a:pPr marL="411480" indent="-205740">
              <a:lnSpc>
                <a:spcPct val="150000"/>
              </a:lnSpc>
              <a:spcBef>
                <a:spcPts val="90"/>
              </a:spcBef>
              <a:buClr>
                <a:srgbClr val="DE7E45"/>
              </a:buClr>
              <a:buSzPct val="100000"/>
            </a:pPr>
            <a:r>
              <a:rPr lang="en-US" sz="3600" dirty="0">
                <a:solidFill>
                  <a:srgbClr val="040A0C"/>
                </a:solidFill>
                <a:latin typeface="Myriad Pro" charset="0"/>
                <a:ea typeface="Myriad Pro" charset="0"/>
                <a:cs typeface="Myriad Pro" charset="0"/>
                <a:sym typeface="Myriad Pro" charset="0"/>
              </a:rPr>
              <a:t>Hospitalization Associated Disability</a:t>
            </a:r>
          </a:p>
          <a:p>
            <a:pPr marL="411480" indent="-205740">
              <a:lnSpc>
                <a:spcPct val="150000"/>
              </a:lnSpc>
              <a:spcBef>
                <a:spcPts val="90"/>
              </a:spcBef>
              <a:buClr>
                <a:srgbClr val="DE7E45"/>
              </a:buClr>
              <a:buSzPct val="100000"/>
            </a:pPr>
            <a:endParaRPr lang="en-US" sz="3600" dirty="0">
              <a:solidFill>
                <a:srgbClr val="040A0C"/>
              </a:solidFill>
              <a:latin typeface="Myriad Pro" charset="0"/>
              <a:ea typeface="Myriad Pro" charset="0"/>
              <a:cs typeface="Myriad Pro" charset="0"/>
              <a:sym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6583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 lIns="91439" tIns="45719" rIns="91439" bIns="45719"/>
          <a:lstStyle/>
          <a:p>
            <a:pPr eaLnBrk="1" hangingPunct="1"/>
            <a:endParaRPr lang="en-CA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 lIns="91439" tIns="45719" rIns="91439" bIns="45719">
            <a:normAutofit/>
          </a:bodyPr>
          <a:lstStyle/>
          <a:p>
            <a:pPr marL="274317" indent="-274317">
              <a:buClr>
                <a:schemeClr val="accent3"/>
              </a:buClr>
              <a:buFont typeface="Wingdings 2"/>
              <a:buChar char=""/>
              <a:defRPr/>
            </a:pPr>
            <a:endParaRPr lang="en-CA" dirty="0"/>
          </a:p>
        </p:txBody>
      </p:sp>
      <p:pic>
        <p:nvPicPr>
          <p:cNvPr id="33796" name="Picture 4" descr="pharm6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1" y="1295400"/>
            <a:ext cx="6086475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50419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1439" tIns="45719" rIns="91439" bIns="45719"/>
          <a:lstStyle/>
          <a:p>
            <a:r>
              <a:rPr lang="en-US"/>
              <a:t>Adverse Drug Reactions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1439" tIns="45719" rIns="91439" bIns="45719"/>
          <a:lstStyle/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The most consistent risk factor for adverse drug reactions is: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b="1"/>
              <a:t>number of drugs being taken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b="1"/>
          </a:p>
          <a:p>
            <a:pPr lvl="1">
              <a:lnSpc>
                <a:spcPct val="90000"/>
              </a:lnSpc>
            </a:pPr>
            <a:r>
              <a:rPr lang="en-US"/>
              <a:t>Risk rises exponentially as the number of drugs increases.</a:t>
            </a:r>
          </a:p>
        </p:txBody>
      </p:sp>
    </p:spTree>
    <p:extLst>
      <p:ext uri="{BB962C8B-B14F-4D97-AF65-F5344CB8AC3E}">
        <p14:creationId xmlns:p14="http://schemas.microsoft.com/office/powerpoint/2010/main" val="31626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C section body3">
  <a:themeElements>
    <a:clrScheme name="SC section body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C section body3">
      <a:majorFont>
        <a:latin typeface="Tahoma"/>
        <a:ea typeface="ヒラギノ角ゴ ProN W3"/>
        <a:cs typeface="ヒラギノ角ゴ ProN W3"/>
      </a:majorFont>
      <a:minorFont>
        <a:latin typeface="Tahoma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7F7F7F"/>
        </a:solidFill>
        <a:ln w="9525" cap="flat" cmpd="sng" algn="ctr">
          <a:solidFill>
            <a:srgbClr val="3C556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-27000" smtClean="0">
            <a:ln>
              <a:noFill/>
            </a:ln>
            <a:solidFill>
              <a:srgbClr val="3C5562"/>
            </a:solidFill>
            <a:effectLst/>
            <a:latin typeface="Times" charset="0"/>
            <a:ea typeface="ヒラギノ明朝 ProN W3" charset="0"/>
            <a:cs typeface="ヒラギノ明朝 ProN W3" charset="0"/>
            <a:sym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7F7F7F"/>
        </a:solidFill>
        <a:ln w="9525" cap="flat" cmpd="sng" algn="ctr">
          <a:solidFill>
            <a:srgbClr val="3C556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-27000" smtClean="0">
            <a:ln>
              <a:noFill/>
            </a:ln>
            <a:solidFill>
              <a:srgbClr val="3C5562"/>
            </a:solidFill>
            <a:effectLst/>
            <a:latin typeface="Times" charset="0"/>
            <a:ea typeface="ヒラギノ明朝 ProN W3" charset="0"/>
            <a:cs typeface="ヒラギノ明朝 ProN W3" charset="0"/>
            <a:sym typeface="Times" charset="0"/>
          </a:defRPr>
        </a:defPPr>
      </a:lstStyle>
    </a:lnDef>
  </a:objectDefaults>
  <a:extraClrSchemeLst>
    <a:extraClrScheme>
      <a:clrScheme name="SC section body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ustom Design">
  <a:themeElements>
    <a:clrScheme name="SC section body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2917</TotalTime>
  <Words>1530</Words>
  <Application>Microsoft Office PowerPoint</Application>
  <PresentationFormat>Widescreen</PresentationFormat>
  <Paragraphs>211</Paragraphs>
  <Slides>25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18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47" baseType="lpstr">
      <vt:lpstr>Apple Chancery</vt:lpstr>
      <vt:lpstr>Arial</vt:lpstr>
      <vt:lpstr>Calibri</vt:lpstr>
      <vt:lpstr>Calibri Light</vt:lpstr>
      <vt:lpstr>Lucida Grande</vt:lpstr>
      <vt:lpstr>Lustria</vt:lpstr>
      <vt:lpstr>Merriweather Sans</vt:lpstr>
      <vt:lpstr>Myriad Pro</vt:lpstr>
      <vt:lpstr>Myriad Pro Bold</vt:lpstr>
      <vt:lpstr>Noto Symbol</vt:lpstr>
      <vt:lpstr>PT Sans</vt:lpstr>
      <vt:lpstr>Tahoma</vt:lpstr>
      <vt:lpstr>Times</vt:lpstr>
      <vt:lpstr>Times New Roman</vt:lpstr>
      <vt:lpstr>Wingdings</vt:lpstr>
      <vt:lpstr>Wingdings 2</vt:lpstr>
      <vt:lpstr>ヒラギノ明朝 ProN W3</vt:lpstr>
      <vt:lpstr>ヒラギノ角ゴ ProN W3</vt:lpstr>
      <vt:lpstr>Office Theme</vt:lpstr>
      <vt:lpstr>SC section body3</vt:lpstr>
      <vt:lpstr>Custom Design</vt:lpstr>
      <vt:lpstr>Chart</vt:lpstr>
      <vt:lpstr>BLCS 1 Overview Slides</vt:lpstr>
      <vt:lpstr>PowerPoint Presentation</vt:lpstr>
      <vt:lpstr>Various Descriptive Definitions Around the World</vt:lpstr>
      <vt:lpstr> What is Polypharmacy?</vt:lpstr>
      <vt:lpstr>Polypharmacy is a stand-alone risk factor for morbidity and mortality</vt:lpstr>
      <vt:lpstr>PowerPoint Presentation</vt:lpstr>
      <vt:lpstr>PowerPoint Presentation</vt:lpstr>
      <vt:lpstr>PowerPoint Presentation</vt:lpstr>
      <vt:lpstr>Adverse Drug Reactions</vt:lpstr>
      <vt:lpstr>PowerPoint Presentation</vt:lpstr>
      <vt:lpstr>PowerPoint Presentation</vt:lpstr>
      <vt:lpstr>PowerPoint Presentation</vt:lpstr>
      <vt:lpstr>So, if common side effects of most medications include….</vt:lpstr>
      <vt:lpstr>Accumulation of minor side effects leads to feeling…</vt:lpstr>
      <vt:lpstr>PowerPoint Presentation</vt:lpstr>
      <vt:lpstr>PowerPoint Presentation</vt:lpstr>
      <vt:lpstr>Seniors</vt:lpstr>
      <vt:lpstr>PowerPoint Presentation</vt:lpstr>
      <vt:lpstr>Polypharmacy: Medications may be inappropriate if:</vt:lpstr>
      <vt:lpstr>What Causes Polypharmacy?</vt:lpstr>
      <vt:lpstr>Common Chronic Conditions and Polypharmacy</vt:lpstr>
      <vt:lpstr>Frail Elderly Related Conditions and Polypharmacy</vt:lpstr>
      <vt:lpstr>So What Can We Do?- Evidence of Benefit For Medication Reviews In Residential care</vt:lpstr>
      <vt:lpstr>Evidence- Community Elderly (Garfinkel)</vt:lpstr>
      <vt:lpstr>So What Strategies Could Make The Path To Deprescribing More Acceptable?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 Rauscher</dc:creator>
  <cp:lastModifiedBy>Nadler, Jessica</cp:lastModifiedBy>
  <cp:revision>13</cp:revision>
  <dcterms:created xsi:type="dcterms:W3CDTF">2018-12-01T14:05:43Z</dcterms:created>
  <dcterms:modified xsi:type="dcterms:W3CDTF">2019-01-25T19:54:44Z</dcterms:modified>
</cp:coreProperties>
</file>